
<file path=[Content_Types].xml><?xml version="1.0" encoding="utf-8"?>
<Types xmlns="http://schemas.openxmlformats.org/package/2006/content-types">
  <Default Extension="avi" ContentType="video/x-msvideo"/>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808" r:id="rId2"/>
    <p:sldId id="783" r:id="rId3"/>
    <p:sldId id="1494" r:id="rId4"/>
    <p:sldId id="1490" r:id="rId5"/>
    <p:sldId id="1507" r:id="rId6"/>
    <p:sldId id="1466" r:id="rId7"/>
    <p:sldId id="906" r:id="rId8"/>
    <p:sldId id="1491" r:id="rId9"/>
    <p:sldId id="1495" r:id="rId10"/>
    <p:sldId id="1470" r:id="rId11"/>
    <p:sldId id="1478" r:id="rId12"/>
    <p:sldId id="1471" r:id="rId13"/>
    <p:sldId id="1475" r:id="rId14"/>
    <p:sldId id="1473" r:id="rId15"/>
    <p:sldId id="1482" r:id="rId16"/>
    <p:sldId id="1492" r:id="rId17"/>
    <p:sldId id="1484" r:id="rId18"/>
    <p:sldId id="1485" r:id="rId19"/>
    <p:sldId id="1474" r:id="rId20"/>
    <p:sldId id="1469" r:id="rId21"/>
    <p:sldId id="1486" r:id="rId22"/>
    <p:sldId id="1483" r:id="rId23"/>
    <p:sldId id="1487" r:id="rId24"/>
    <p:sldId id="1488" r:id="rId25"/>
    <p:sldId id="1489" r:id="rId26"/>
    <p:sldId id="1505" r:id="rId27"/>
    <p:sldId id="1506" r:id="rId28"/>
    <p:sldId id="150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208"/>
  </p:normalViewPr>
  <p:slideViewPr>
    <p:cSldViewPr snapToGrid="0" snapToObjects="1">
      <p:cViewPr varScale="1">
        <p:scale>
          <a:sx n="124" d="100"/>
          <a:sy n="124" d="100"/>
        </p:scale>
        <p:origin x="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3226A-3A3A-8D47-B94B-744455762922}" type="datetimeFigureOut">
              <a:rPr lang="en-US" smtClean="0"/>
              <a:t>4/30/21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EB0AC-2DD0-5C4F-9FCC-D8B83F89090F}" type="slidenum">
              <a:rPr lang="en-US" smtClean="0"/>
              <a:t>‹#›</a:t>
            </a:fld>
            <a:endParaRPr lang="en-US"/>
          </a:p>
        </p:txBody>
      </p:sp>
    </p:spTree>
    <p:extLst>
      <p:ext uri="{BB962C8B-B14F-4D97-AF65-F5344CB8AC3E}">
        <p14:creationId xmlns:p14="http://schemas.microsoft.com/office/powerpoint/2010/main" val="3988470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ubdocs.worldbank.org/en/961791611161231868/pdf/COVID-19-and-Welfare-in-Nigeria-New-Evidence-for-Policy-October-2020.pdf"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bloomberg.com/news/articles/2020-12-12/global-lenders-raise-pressure-on-nigeria-to-reform-currenc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nlinelibrary.wiley.com/doi/full/10.1111/risa.13724#risa13724-fig-0005"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403225" y="696913"/>
            <a:ext cx="6180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 name="Shape 29"/>
          <p:cNvSpPr txBox="1">
            <a:spLocks noGrp="1"/>
          </p:cNvSpPr>
          <p:nvPr>
            <p:ph type="body" idx="1"/>
          </p:nvPr>
        </p:nvSpPr>
        <p:spPr>
          <a:xfrm>
            <a:off x="698503" y="4403725"/>
            <a:ext cx="5587999" cy="4171950"/>
          </a:xfrm>
          <a:prstGeom prst="rect">
            <a:avLst/>
          </a:prstGeom>
        </p:spPr>
        <p:txBody>
          <a:bodyPr lIns="92859" tIns="92859" rIns="92859" bIns="92859" anchor="t" anchorCtr="0">
            <a:noAutofit/>
          </a:bodyPr>
          <a:lstStyle/>
          <a:p>
            <a:r>
              <a:rPr lang="en-US" dirty="0"/>
              <a:t>Researchers interested – 1. spatial-temporal nature, 2. global coverage, 3. unique challenges</a:t>
            </a:r>
          </a:p>
          <a:p>
            <a:endParaRPr lang="en-US" dirty="0"/>
          </a:p>
          <a:p>
            <a:r>
              <a:rPr lang="en-US" dirty="0"/>
              <a:t>Government company interested, 1. solve important problems related to climate changes, food and water security</a:t>
            </a:r>
            <a:endParaRPr dirty="0"/>
          </a:p>
        </p:txBody>
      </p:sp>
    </p:spTree>
    <p:extLst>
      <p:ext uri="{BB962C8B-B14F-4D97-AF65-F5344CB8AC3E}">
        <p14:creationId xmlns:p14="http://schemas.microsoft.com/office/powerpoint/2010/main" val="231602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Open Sans"/>
              </a:rPr>
              <a:t>The COVID-19 crisis is projected to push an </a:t>
            </a:r>
            <a:r>
              <a:rPr lang="en-US" b="0" i="0" u="none" strike="noStrike" dirty="0">
                <a:solidFill>
                  <a:srgbClr val="337AB7"/>
                </a:solidFill>
                <a:effectLst/>
                <a:latin typeface="Open Sans"/>
                <a:hlinkClick r:id="rId3"/>
              </a:rPr>
              <a:t>additional 10 million people</a:t>
            </a:r>
            <a:r>
              <a:rPr lang="en-US" b="0" i="0" dirty="0">
                <a:solidFill>
                  <a:srgbClr val="333333"/>
                </a:solidFill>
                <a:effectLst/>
                <a:latin typeface="Open Sans"/>
              </a:rPr>
              <a:t> into poverty in Nigeria by 2022; combined with population growth, this could leave </a:t>
            </a:r>
            <a:r>
              <a:rPr lang="en-US" b="0" i="0" u="none" strike="noStrike" dirty="0">
                <a:solidFill>
                  <a:srgbClr val="337AB7"/>
                </a:solidFill>
                <a:effectLst/>
                <a:latin typeface="Open Sans"/>
                <a:hlinkClick r:id="rId4"/>
              </a:rPr>
              <a:t>more than 100 million Nigerians</a:t>
            </a:r>
            <a:r>
              <a:rPr lang="en-US" b="0" i="0" dirty="0">
                <a:solidFill>
                  <a:srgbClr val="333333"/>
                </a:solidFill>
                <a:effectLst/>
                <a:latin typeface="Open Sans"/>
              </a:rPr>
              <a:t> living below the national poverty line. </a:t>
            </a:r>
          </a:p>
          <a:p>
            <a:endParaRPr lang="en-US" b="0" i="0" dirty="0">
              <a:solidFill>
                <a:srgbClr val="333333"/>
              </a:solidFill>
              <a:effectLst/>
              <a:latin typeface="Open Sans"/>
            </a:endParaRPr>
          </a:p>
          <a:p>
            <a:r>
              <a:rPr lang="en-US" b="0" i="0" dirty="0">
                <a:solidFill>
                  <a:srgbClr val="333333"/>
                </a:solidFill>
                <a:effectLst/>
                <a:latin typeface="Open Sans"/>
              </a:rPr>
              <a:t>ground-truth labels of poverty (from geo-located household surveys) </a:t>
            </a:r>
          </a:p>
          <a:p>
            <a:endParaRPr lang="en-US" b="0" i="0" dirty="0">
              <a:solidFill>
                <a:srgbClr val="333333"/>
              </a:solidFill>
              <a:effectLst/>
              <a:latin typeface="Open Sans"/>
            </a:endParaRPr>
          </a:p>
          <a:p>
            <a:r>
              <a:rPr lang="en-US" b="0" i="0" dirty="0">
                <a:solidFill>
                  <a:srgbClr val="333333"/>
                </a:solidFill>
                <a:effectLst/>
                <a:latin typeface="Open Sans"/>
              </a:rPr>
              <a:t>After constructing these poverty maps, they were carefully validated in Nigeria, using several independent sources of survey data. </a:t>
            </a:r>
            <a:endParaRPr lang="en-US" dirty="0"/>
          </a:p>
        </p:txBody>
      </p:sp>
      <p:sp>
        <p:nvSpPr>
          <p:cNvPr id="4" name="Slide Number Placeholder 3"/>
          <p:cNvSpPr>
            <a:spLocks noGrp="1"/>
          </p:cNvSpPr>
          <p:nvPr>
            <p:ph type="sldNum" sz="quarter" idx="5"/>
          </p:nvPr>
        </p:nvSpPr>
        <p:spPr/>
        <p:txBody>
          <a:bodyPr/>
          <a:lstStyle/>
          <a:p>
            <a:fld id="{48231CBF-0EDE-4C52-9B22-CCD8D06E0234}" type="slidenum">
              <a:rPr lang="en-US" smtClean="0"/>
              <a:t>19</a:t>
            </a:fld>
            <a:endParaRPr lang="en-US"/>
          </a:p>
        </p:txBody>
      </p:sp>
    </p:spTree>
    <p:extLst>
      <p:ext uri="{BB962C8B-B14F-4D97-AF65-F5344CB8AC3E}">
        <p14:creationId xmlns:p14="http://schemas.microsoft.com/office/powerpoint/2010/main" val="1234993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predictive model</a:t>
            </a:r>
          </a:p>
        </p:txBody>
      </p:sp>
      <p:sp>
        <p:nvSpPr>
          <p:cNvPr id="4" name="Slide Number Placeholder 3"/>
          <p:cNvSpPr>
            <a:spLocks noGrp="1"/>
          </p:cNvSpPr>
          <p:nvPr>
            <p:ph type="sldNum" sz="quarter" idx="5"/>
          </p:nvPr>
        </p:nvSpPr>
        <p:spPr/>
        <p:txBody>
          <a:bodyPr/>
          <a:lstStyle/>
          <a:p>
            <a:fld id="{48231CBF-0EDE-4C52-9B22-CCD8D06E0234}" type="slidenum">
              <a:rPr lang="en-US" smtClean="0"/>
              <a:t>22</a:t>
            </a:fld>
            <a:endParaRPr lang="en-US"/>
          </a:p>
        </p:txBody>
      </p:sp>
    </p:spTree>
    <p:extLst>
      <p:ext uri="{BB962C8B-B14F-4D97-AF65-F5344CB8AC3E}">
        <p14:creationId xmlns:p14="http://schemas.microsoft.com/office/powerpoint/2010/main" val="4193280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text details here: Remote sensing: ground and atmosphere</a:t>
            </a:r>
          </a:p>
          <a:p>
            <a:endParaRPr lang="en-US" dirty="0"/>
          </a:p>
        </p:txBody>
      </p:sp>
      <p:sp>
        <p:nvSpPr>
          <p:cNvPr id="4" name="Slide Number Placeholder 3"/>
          <p:cNvSpPr>
            <a:spLocks noGrp="1"/>
          </p:cNvSpPr>
          <p:nvPr>
            <p:ph type="sldNum" sz="quarter" idx="5"/>
          </p:nvPr>
        </p:nvSpPr>
        <p:spPr/>
        <p:txBody>
          <a:bodyPr/>
          <a:lstStyle/>
          <a:p>
            <a:fld id="{DE2C96A3-28E9-294D-8051-4A5CF6CF095D}" type="slidenum">
              <a:rPr lang="en-US" smtClean="0"/>
              <a:t>6</a:t>
            </a:fld>
            <a:endParaRPr lang="en-US"/>
          </a:p>
        </p:txBody>
      </p:sp>
    </p:spTree>
    <p:extLst>
      <p:ext uri="{BB962C8B-B14F-4D97-AF65-F5344CB8AC3E}">
        <p14:creationId xmlns:p14="http://schemas.microsoft.com/office/powerpoint/2010/main" val="2923910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a:rPr>
              <a:t>Climate change, together with other natural and human-made health stressors, influences human health and disease in numerous ways. </a:t>
            </a:r>
          </a:p>
          <a:p>
            <a:pPr algn="l"/>
            <a:endParaRPr lang="en-US" b="0" i="0" dirty="0">
              <a:solidFill>
                <a:srgbClr val="000000"/>
              </a:solidFill>
              <a:effectLst/>
              <a:latin typeface="Open Sans"/>
            </a:endParaRPr>
          </a:p>
          <a:p>
            <a:pPr algn="l"/>
            <a:r>
              <a:rPr lang="en-US" b="0" i="0" dirty="0">
                <a:solidFill>
                  <a:srgbClr val="000000"/>
                </a:solidFill>
                <a:effectLst/>
                <a:latin typeface="Open Sans"/>
              </a:rPr>
              <a:t>In the U.S., public health can be affected by disruptions of physical, biological, and ecological systems, including disturbances originating here and elsewhere. The health effects of these disruptions include increased respiratory and cardiovascular disease, injuries and premature deaths related to extreme weather events, changes in the prevalence and geographical distribution of </a:t>
            </a:r>
          </a:p>
          <a:p>
            <a:pPr algn="l"/>
            <a:endParaRPr lang="en-US" b="0" i="0" dirty="0">
              <a:solidFill>
                <a:srgbClr val="000000"/>
              </a:solidFill>
              <a:effectLst/>
              <a:latin typeface="Open Sans"/>
            </a:endParaRPr>
          </a:p>
          <a:p>
            <a:pPr algn="l"/>
            <a:r>
              <a:rPr lang="en-US" b="0" i="0" dirty="0">
                <a:solidFill>
                  <a:srgbClr val="000000"/>
                </a:solidFill>
                <a:effectLst/>
                <a:latin typeface="Open Sans"/>
              </a:rPr>
              <a:t>food-, water-borne, vector-borne illnesses and other infectious diseases (respiratory diseases) are related to extreme weather events.</a:t>
            </a:r>
          </a:p>
          <a:p>
            <a:endParaRPr lang="en-US" dirty="0"/>
          </a:p>
          <a:p>
            <a:r>
              <a:rPr lang="en-US" dirty="0"/>
              <a:t>Example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Open Sans"/>
              </a:rPr>
              <a:t>Not everyone is equally at risk. Important considerations include age, economic resources, and location.</a:t>
            </a:r>
          </a:p>
          <a:p>
            <a:endParaRPr lang="en-US" dirty="0"/>
          </a:p>
        </p:txBody>
      </p:sp>
      <p:sp>
        <p:nvSpPr>
          <p:cNvPr id="4" name="Slide Number Placeholder 3"/>
          <p:cNvSpPr>
            <a:spLocks noGrp="1"/>
          </p:cNvSpPr>
          <p:nvPr>
            <p:ph type="sldNum" sz="quarter" idx="5"/>
          </p:nvPr>
        </p:nvSpPr>
        <p:spPr/>
        <p:txBody>
          <a:bodyPr/>
          <a:lstStyle/>
          <a:p>
            <a:fld id="{48231CBF-0EDE-4C52-9B22-CCD8D06E0234}" type="slidenum">
              <a:rPr lang="en-US" smtClean="0"/>
              <a:t>9</a:t>
            </a:fld>
            <a:endParaRPr lang="en-US"/>
          </a:p>
        </p:txBody>
      </p:sp>
    </p:spTree>
    <p:extLst>
      <p:ext uri="{BB962C8B-B14F-4D97-AF65-F5344CB8AC3E}">
        <p14:creationId xmlns:p14="http://schemas.microsoft.com/office/powerpoint/2010/main" val="179283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a:rPr>
              <a:t>Climate change, together with other natural and human-made health stressors, influences human health and disease in numerous ways. Some existing health threats will intensify and new health threats will emerge. Not everyone is equally at risk. Important considerations include age, economic resources, and location.</a:t>
            </a:r>
          </a:p>
          <a:p>
            <a:pPr algn="l"/>
            <a:endParaRPr lang="en-US" b="0" i="0" dirty="0">
              <a:solidFill>
                <a:srgbClr val="000000"/>
              </a:solidFill>
              <a:effectLst/>
              <a:latin typeface="Open Sans"/>
            </a:endParaRPr>
          </a:p>
          <a:p>
            <a:pPr algn="l"/>
            <a:r>
              <a:rPr lang="en-US" b="0" i="0" dirty="0">
                <a:solidFill>
                  <a:srgbClr val="000000"/>
                </a:solidFill>
                <a:effectLst/>
                <a:latin typeface="Open Sans"/>
              </a:rPr>
              <a:t>In the U.S., public health can be affected by disruptions of physical, biological, and ecological systems, including disturbances originating here and elsewhere. The health effects of these disruptions include increased respiratory and cardiovascular disease, injuries and premature deaths related to extreme weather events, changes in the prevalence and geographical distribution of food-, water-borne, vector-borne illnesses and other infectious diseases, and threats to mental health.</a:t>
            </a:r>
          </a:p>
          <a:p>
            <a:endParaRPr lang="en-US" dirty="0"/>
          </a:p>
        </p:txBody>
      </p:sp>
      <p:sp>
        <p:nvSpPr>
          <p:cNvPr id="4" name="Slide Number Placeholder 3"/>
          <p:cNvSpPr>
            <a:spLocks noGrp="1"/>
          </p:cNvSpPr>
          <p:nvPr>
            <p:ph type="sldNum" sz="quarter" idx="5"/>
          </p:nvPr>
        </p:nvSpPr>
        <p:spPr/>
        <p:txBody>
          <a:bodyPr/>
          <a:lstStyle/>
          <a:p>
            <a:fld id="{48231CBF-0EDE-4C52-9B22-CCD8D06E0234}" type="slidenum">
              <a:rPr lang="en-US" smtClean="0"/>
              <a:t>10</a:t>
            </a:fld>
            <a:endParaRPr lang="en-US"/>
          </a:p>
        </p:txBody>
      </p:sp>
    </p:spTree>
    <p:extLst>
      <p:ext uri="{BB962C8B-B14F-4D97-AF65-F5344CB8AC3E}">
        <p14:creationId xmlns:p14="http://schemas.microsoft.com/office/powerpoint/2010/main" val="4077382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Knowing when an outbreak is likely to occur can inform public health workers to stress basic hygiene and sanitation and to implement simple mitigation efforts such as filtration of water with sari cloth, which in some areas is credited with reducing deaths from cholera by &gt;50%</a:t>
            </a:r>
          </a:p>
          <a:p>
            <a:endParaRPr lang="en-US" b="0" i="0" dirty="0">
              <a:solidFill>
                <a:srgbClr val="000000"/>
              </a:solidFill>
              <a:effectLst/>
              <a:latin typeface="Times New Roman" panose="02020603050405020304" pitchFamily="18" charset="0"/>
            </a:endParaRPr>
          </a:p>
          <a:p>
            <a:r>
              <a:rPr lang="en-US" b="0" i="0" dirty="0">
                <a:solidFill>
                  <a:srgbClr val="333333"/>
                </a:solidFill>
                <a:effectLst/>
                <a:latin typeface="Open Sans"/>
              </a:rPr>
              <a:t>It has long been known that cholera outbreaks can be initiated when </a:t>
            </a:r>
            <a:r>
              <a:rPr lang="en-US" b="0" i="1" dirty="0">
                <a:solidFill>
                  <a:srgbClr val="333333"/>
                </a:solidFill>
                <a:effectLst/>
                <a:latin typeface="Open Sans"/>
              </a:rPr>
              <a:t>Vibrio cholerae</a:t>
            </a:r>
            <a:r>
              <a:rPr lang="en-US" b="0" i="0" dirty="0">
                <a:solidFill>
                  <a:srgbClr val="333333"/>
                </a:solidFill>
                <a:effectLst/>
                <a:latin typeface="Open Sans"/>
              </a:rPr>
              <a:t>, the bacterium that causes cholera, is present in drinking water in sufficient numbers to constitute an infective dose, if ingested by humans.</a:t>
            </a:r>
          </a:p>
          <a:p>
            <a:r>
              <a:rPr lang="en-US" b="0" i="0" dirty="0">
                <a:solidFill>
                  <a:srgbClr val="333333"/>
                </a:solidFill>
                <a:effectLst/>
                <a:latin typeface="Open Sans"/>
              </a:rPr>
              <a:t>Although these environmental parameters have routinely been measured by using water samples collected aboard research ships, the available data sets are sparse and infrequent.</a:t>
            </a:r>
          </a:p>
          <a:p>
            <a:endParaRPr lang="en-US" b="0" i="0" dirty="0">
              <a:solidFill>
                <a:srgbClr val="333333"/>
              </a:solidFill>
              <a:effectLst/>
              <a:latin typeface="Open Sans"/>
            </a:endParaRPr>
          </a:p>
          <a:p>
            <a:endParaRPr lang="en-US" b="0" i="0" dirty="0">
              <a:solidFill>
                <a:srgbClr val="333333"/>
              </a:solidFill>
              <a:effectLst/>
              <a:latin typeface="Open Sans"/>
            </a:endParaRPr>
          </a:p>
          <a:p>
            <a:r>
              <a:rPr lang="en-US" b="0" i="0" dirty="0" err="1">
                <a:solidFill>
                  <a:srgbClr val="333333"/>
                </a:solidFill>
                <a:effectLst/>
                <a:latin typeface="Open Sans"/>
              </a:rPr>
              <a:t>Lobitz</a:t>
            </a:r>
            <a:r>
              <a:rPr lang="en-US" b="0" i="0" dirty="0">
                <a:solidFill>
                  <a:srgbClr val="333333"/>
                </a:solidFill>
                <a:effectLst/>
                <a:latin typeface="Open Sans"/>
              </a:rPr>
              <a:t>: annual </a:t>
            </a:r>
            <a:r>
              <a:rPr lang="en-US" b="0" i="0" dirty="0" err="1">
                <a:solidFill>
                  <a:srgbClr val="333333"/>
                </a:solidFill>
                <a:effectLst/>
                <a:latin typeface="Open Sans"/>
              </a:rPr>
              <a:t>biomodal</a:t>
            </a:r>
            <a:r>
              <a:rPr lang="en-US" b="0" i="0" dirty="0">
                <a:solidFill>
                  <a:srgbClr val="333333"/>
                </a:solidFill>
                <a:effectLst/>
                <a:latin typeface="Open Sans"/>
              </a:rPr>
              <a:t> cycle. cholera outbreaks showed a statistically significant association with this cycle because  plankton blooms depend on warm ocean temperatures</a:t>
            </a:r>
          </a:p>
          <a:p>
            <a:endParaRPr lang="en-US" b="0" i="0" dirty="0">
              <a:solidFill>
                <a:srgbClr val="333333"/>
              </a:solidFill>
              <a:effectLst/>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Imperfect: </a:t>
            </a:r>
            <a:r>
              <a:rPr lang="en-US" b="0" i="0" dirty="0">
                <a:solidFill>
                  <a:srgbClr val="000000"/>
                </a:solidFill>
                <a:effectLst/>
                <a:latin typeface="Times New Roman" panose="02020603050405020304" pitchFamily="18" charset="0"/>
              </a:rPr>
              <a:t>rates of cholera were much higher than predicted in January 1998 and January 1999, yet many of the predicted peaks closely aligned with actual incidence</a:t>
            </a:r>
          </a:p>
          <a:p>
            <a:endParaRPr lang="en-US" b="0" i="0" dirty="0">
              <a:solidFill>
                <a:srgbClr val="333333"/>
              </a:solidFill>
              <a:effectLst/>
              <a:latin typeface="Open Sans"/>
            </a:endParaRPr>
          </a:p>
          <a:p>
            <a:endParaRPr lang="en-US" b="0" i="0" dirty="0">
              <a:solidFill>
                <a:srgbClr val="333333"/>
              </a:solidFill>
              <a:effectLst/>
              <a:latin typeface="Open Sans"/>
            </a:endParaRPr>
          </a:p>
          <a:p>
            <a:endParaRPr lang="en-US" b="0" i="0" dirty="0">
              <a:solidFill>
                <a:srgbClr val="333333"/>
              </a:solidFill>
              <a:effectLst/>
              <a:latin typeface="Open Sans"/>
            </a:endParaRPr>
          </a:p>
          <a:p>
            <a:endParaRPr lang="en-US" dirty="0"/>
          </a:p>
        </p:txBody>
      </p:sp>
      <p:sp>
        <p:nvSpPr>
          <p:cNvPr id="4" name="Slide Number Placeholder 3"/>
          <p:cNvSpPr>
            <a:spLocks noGrp="1"/>
          </p:cNvSpPr>
          <p:nvPr>
            <p:ph type="sldNum" sz="quarter" idx="5"/>
          </p:nvPr>
        </p:nvSpPr>
        <p:spPr/>
        <p:txBody>
          <a:bodyPr/>
          <a:lstStyle/>
          <a:p>
            <a:fld id="{48231CBF-0EDE-4C52-9B22-CCD8D06E0234}" type="slidenum">
              <a:rPr lang="en-US" smtClean="0"/>
              <a:t>12</a:t>
            </a:fld>
            <a:endParaRPr lang="en-US"/>
          </a:p>
        </p:txBody>
      </p:sp>
    </p:spTree>
    <p:extLst>
      <p:ext uri="{BB962C8B-B14F-4D97-AF65-F5344CB8AC3E}">
        <p14:creationId xmlns:p14="http://schemas.microsoft.com/office/powerpoint/2010/main" val="363640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Limitations: 1. modeling approaches are simple, 2. extract predictors based on domain knowledge, deep learning may be able to automatically extract useful yet discovered features.</a:t>
            </a:r>
          </a:p>
        </p:txBody>
      </p:sp>
      <p:sp>
        <p:nvSpPr>
          <p:cNvPr id="4" name="Slide Number Placeholder 3"/>
          <p:cNvSpPr>
            <a:spLocks noGrp="1"/>
          </p:cNvSpPr>
          <p:nvPr>
            <p:ph type="sldNum" sz="quarter" idx="5"/>
          </p:nvPr>
        </p:nvSpPr>
        <p:spPr/>
        <p:txBody>
          <a:bodyPr/>
          <a:lstStyle/>
          <a:p>
            <a:fld id="{48231CBF-0EDE-4C52-9B22-CCD8D06E0234}" type="slidenum">
              <a:rPr lang="en-US" smtClean="0"/>
              <a:t>13</a:t>
            </a:fld>
            <a:endParaRPr lang="en-US"/>
          </a:p>
        </p:txBody>
      </p:sp>
    </p:spTree>
    <p:extLst>
      <p:ext uri="{BB962C8B-B14F-4D97-AF65-F5344CB8AC3E}">
        <p14:creationId xmlns:p14="http://schemas.microsoft.com/office/powerpoint/2010/main" val="2464972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222222"/>
                </a:solidFill>
                <a:effectLst/>
              </a:rPr>
              <a:t>, e.g., air quality</a:t>
            </a:r>
            <a:endParaRPr lang="en-US" dirty="0"/>
          </a:p>
        </p:txBody>
      </p:sp>
      <p:sp>
        <p:nvSpPr>
          <p:cNvPr id="4" name="Slide Number Placeholder 3"/>
          <p:cNvSpPr>
            <a:spLocks noGrp="1"/>
          </p:cNvSpPr>
          <p:nvPr>
            <p:ph type="sldNum" sz="quarter" idx="5"/>
          </p:nvPr>
        </p:nvSpPr>
        <p:spPr/>
        <p:txBody>
          <a:bodyPr/>
          <a:lstStyle/>
          <a:p>
            <a:fld id="{48231CBF-0EDE-4C52-9B22-CCD8D06E0234}" type="slidenum">
              <a:rPr lang="en-US" smtClean="0"/>
              <a:t>14</a:t>
            </a:fld>
            <a:endParaRPr lang="en-US"/>
          </a:p>
        </p:txBody>
      </p:sp>
    </p:spTree>
    <p:extLst>
      <p:ext uri="{BB962C8B-B14F-4D97-AF65-F5344CB8AC3E}">
        <p14:creationId xmlns:p14="http://schemas.microsoft.com/office/powerpoint/2010/main" val="140258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Worldview data is used for LULC mapping</a:t>
            </a:r>
          </a:p>
          <a:p>
            <a:endParaRPr lang="en-US" dirty="0"/>
          </a:p>
          <a:p>
            <a:r>
              <a:rPr lang="en-US" b="0" i="0" dirty="0">
                <a:solidFill>
                  <a:srgbClr val="1C1D1E"/>
                </a:solidFill>
                <a:effectLst/>
                <a:latin typeface="Open Sans"/>
              </a:rPr>
              <a:t>We hypothesized, hazard in our study as the potential of COVID‐19 posing a danger of exposure to Jaipur's population. We used proximity to hotspots, that is, locations with a high density of confirmed positive COVID‐19 cases, as the hazard and defined four levels of hazard zones in consultation with the municipal and health authorities of Jaipur city; Red zone (0–350 m radius), orange zone (350—700 m), blue zone (700—1,050 m) and green zone (1,050–1,400 m) (Fig. </a:t>
            </a:r>
            <a:r>
              <a:rPr lang="en-US" b="1" i="0" u="sng" dirty="0">
                <a:solidFill>
                  <a:srgbClr val="005274"/>
                </a:solidFill>
                <a:effectLst/>
                <a:latin typeface="Open Sans"/>
                <a:hlinkClick r:id="rId3"/>
              </a:rPr>
              <a:t>5(a)</a:t>
            </a:r>
            <a:r>
              <a:rPr lang="en-US" b="0" i="0" dirty="0">
                <a:solidFill>
                  <a:srgbClr val="1C1D1E"/>
                </a:solidFill>
                <a:effectLst/>
                <a:latin typeface="Open Sans"/>
              </a:rPr>
              <a:t>). Besides, LULC of the wards was used as a hazard parameter as certain LULC types associate with the high probability of COVID‐19 infections, such as settlements and agriculture, where people gather and get exposed to the virus.</a:t>
            </a:r>
          </a:p>
          <a:p>
            <a:endParaRPr lang="en-US" b="0" i="0" dirty="0">
              <a:solidFill>
                <a:srgbClr val="1C1D1E"/>
              </a:solidFill>
              <a:effectLst/>
              <a:latin typeface="Open Sans"/>
            </a:endParaRPr>
          </a:p>
          <a:p>
            <a:endParaRPr lang="en-US" b="0" i="0" dirty="0">
              <a:solidFill>
                <a:srgbClr val="1C1D1E"/>
              </a:solidFill>
              <a:effectLst/>
              <a:latin typeface="Open Sans"/>
            </a:endParaRPr>
          </a:p>
          <a:p>
            <a:r>
              <a:rPr lang="en-US" b="0" i="0" dirty="0">
                <a:solidFill>
                  <a:srgbClr val="1C1D1E"/>
                </a:solidFill>
                <a:effectLst/>
                <a:latin typeface="Open Sans"/>
              </a:rPr>
              <a:t>vulnerability refers to the area's susceptibility to COVID‐19 infection due to its demographic, economic, and availability of clean water for sanitation conditions. As far as the current understanding of this pandemic is concerned, densely populated areas, people who do not have access to clean water for frequent sanitation, and people who need to leave their houses for livelihood are significantly more vulnerable. That is why we chose population, population density, well‐density (as water supply data was not available), and percent workers, respectively, as the parameters that make an area more vulnerable to the COVID‐19 infection.</a:t>
            </a:r>
          </a:p>
          <a:p>
            <a:endParaRPr lang="en-US" b="0" i="0" dirty="0">
              <a:solidFill>
                <a:srgbClr val="1C1D1E"/>
              </a:solidFill>
              <a:effectLst/>
              <a:latin typeface="Open Sans"/>
            </a:endParaRPr>
          </a:p>
          <a:p>
            <a:endParaRPr lang="en-US" dirty="0"/>
          </a:p>
        </p:txBody>
      </p:sp>
      <p:sp>
        <p:nvSpPr>
          <p:cNvPr id="4" name="Slide Number Placeholder 3"/>
          <p:cNvSpPr>
            <a:spLocks noGrp="1"/>
          </p:cNvSpPr>
          <p:nvPr>
            <p:ph type="sldNum" sz="quarter" idx="5"/>
          </p:nvPr>
        </p:nvSpPr>
        <p:spPr/>
        <p:txBody>
          <a:bodyPr/>
          <a:lstStyle/>
          <a:p>
            <a:fld id="{48231CBF-0EDE-4C52-9B22-CCD8D06E0234}" type="slidenum">
              <a:rPr lang="en-US" smtClean="0"/>
              <a:t>15</a:t>
            </a:fld>
            <a:endParaRPr lang="en-US"/>
          </a:p>
        </p:txBody>
      </p:sp>
    </p:spTree>
    <p:extLst>
      <p:ext uri="{BB962C8B-B14F-4D97-AF65-F5344CB8AC3E}">
        <p14:creationId xmlns:p14="http://schemas.microsoft.com/office/powerpoint/2010/main" val="364569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a:rPr>
              <a:t>First study: 1. how human activities are affected by the pandemic, and how they recover over time, 2.which areas are more impacted by the pandemic, which areas are recovering quickly</a:t>
            </a:r>
          </a:p>
          <a:p>
            <a:endParaRPr lang="en-US" b="0" i="0" dirty="0">
              <a:solidFill>
                <a:srgbClr val="202124"/>
              </a:solidFill>
              <a:effectLst/>
              <a:latin typeface="Roboto"/>
            </a:endParaRPr>
          </a:p>
          <a:p>
            <a:r>
              <a:rPr lang="en-US" b="0" i="0" dirty="0">
                <a:solidFill>
                  <a:srgbClr val="202124"/>
                </a:solidFill>
                <a:effectLst/>
                <a:latin typeface="Roboto"/>
              </a:rPr>
              <a:t>The </a:t>
            </a:r>
            <a:r>
              <a:rPr lang="en-US" b="1" i="0" dirty="0">
                <a:solidFill>
                  <a:srgbClr val="202124"/>
                </a:solidFill>
                <a:effectLst/>
                <a:latin typeface="Roboto"/>
              </a:rPr>
              <a:t>ozone monitoring instrument</a:t>
            </a:r>
            <a:r>
              <a:rPr lang="en-US" b="0" i="0" dirty="0">
                <a:solidFill>
                  <a:srgbClr val="202124"/>
                </a:solidFill>
                <a:effectLst/>
                <a:latin typeface="Roboto"/>
              </a:rPr>
              <a:t> (OMI) is a visual and </a:t>
            </a:r>
            <a:r>
              <a:rPr lang="en-US" b="1" i="0" dirty="0">
                <a:solidFill>
                  <a:srgbClr val="202124"/>
                </a:solidFill>
                <a:effectLst/>
                <a:latin typeface="Roboto"/>
              </a:rPr>
              <a:t>ultraviolet spectrometer</a:t>
            </a:r>
            <a:r>
              <a:rPr lang="en-US" b="0" i="0" dirty="0">
                <a:solidFill>
                  <a:srgbClr val="202124"/>
                </a:solidFill>
                <a:effectLst/>
                <a:latin typeface="Roboto"/>
              </a:rPr>
              <a:t> aboard the NASA Aura spacecraft</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NO</a:t>
            </a:r>
            <a:r>
              <a:rPr lang="en-US" b="0" i="0" baseline="-25000" dirty="0">
                <a:solidFill>
                  <a:srgbClr val="222222"/>
                </a:solidFill>
                <a:effectLst/>
                <a:latin typeface="Arial" panose="020B0604020202020204" pitchFamily="34" charset="0"/>
              </a:rPr>
              <a:t>2</a:t>
            </a:r>
            <a:r>
              <a:rPr lang="en-US" b="0" i="0" dirty="0">
                <a:solidFill>
                  <a:srgbClr val="222222"/>
                </a:solidFill>
                <a:effectLst/>
                <a:latin typeface="Arial" panose="020B0604020202020204" pitchFamily="34" charset="0"/>
              </a:rPr>
              <a:t> tropospheric column data was obtained from the OMI instrument aboard the Aura satellite</a:t>
            </a:r>
          </a:p>
          <a:p>
            <a:r>
              <a:rPr lang="en-US" b="0" i="0" dirty="0">
                <a:solidFill>
                  <a:srgbClr val="222222"/>
                </a:solidFill>
                <a:effectLst/>
                <a:latin typeface="Arial" panose="020B0604020202020204" pitchFamily="34" charset="0"/>
              </a:rPr>
              <a:t>OMI measurements have a daily global coverage.</a:t>
            </a:r>
            <a:endParaRPr lang="en-US" dirty="0"/>
          </a:p>
        </p:txBody>
      </p:sp>
      <p:sp>
        <p:nvSpPr>
          <p:cNvPr id="4" name="Slide Number Placeholder 3"/>
          <p:cNvSpPr>
            <a:spLocks noGrp="1"/>
          </p:cNvSpPr>
          <p:nvPr>
            <p:ph type="sldNum" sz="quarter" idx="5"/>
          </p:nvPr>
        </p:nvSpPr>
        <p:spPr/>
        <p:txBody>
          <a:bodyPr/>
          <a:lstStyle/>
          <a:p>
            <a:fld id="{48231CBF-0EDE-4C52-9B22-CCD8D06E0234}" type="slidenum">
              <a:rPr lang="en-US" smtClean="0"/>
              <a:t>18</a:t>
            </a:fld>
            <a:endParaRPr lang="en-US"/>
          </a:p>
        </p:txBody>
      </p:sp>
    </p:spTree>
    <p:extLst>
      <p:ext uri="{BB962C8B-B14F-4D97-AF65-F5344CB8AC3E}">
        <p14:creationId xmlns:p14="http://schemas.microsoft.com/office/powerpoint/2010/main" val="260069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9D77-0F41-3045-84F8-75BA3C7594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FBC8B-C117-1945-B5E3-BD23FF875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F75D51-5D6C-1540-9F62-31E9B68BA863}"/>
              </a:ext>
            </a:extLst>
          </p:cNvPr>
          <p:cNvSpPr>
            <a:spLocks noGrp="1"/>
          </p:cNvSpPr>
          <p:nvPr>
            <p:ph type="dt" sz="half" idx="10"/>
          </p:nvPr>
        </p:nvSpPr>
        <p:spPr/>
        <p:txBody>
          <a:bodyPr/>
          <a:lstStyle/>
          <a:p>
            <a:fld id="{A39A769F-6AD3-2E4C-A3E2-AC147A4E238E}" type="datetimeFigureOut">
              <a:rPr lang="en-US" smtClean="0"/>
              <a:t>4/30/21</a:t>
            </a:fld>
            <a:endParaRPr lang="en-US"/>
          </a:p>
        </p:txBody>
      </p:sp>
      <p:sp>
        <p:nvSpPr>
          <p:cNvPr id="5" name="Footer Placeholder 4">
            <a:extLst>
              <a:ext uri="{FF2B5EF4-FFF2-40B4-BE49-F238E27FC236}">
                <a16:creationId xmlns:a16="http://schemas.microsoft.com/office/drawing/2014/main" id="{DF0E4D04-25EF-8547-B57A-E9AE3AE78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8AAC31-E5F9-5644-BB04-BFDA87306D1D}"/>
              </a:ext>
            </a:extLst>
          </p:cNvPr>
          <p:cNvSpPr>
            <a:spLocks noGrp="1"/>
          </p:cNvSpPr>
          <p:nvPr>
            <p:ph type="sldNum" sz="quarter" idx="12"/>
          </p:nvPr>
        </p:nvSpPr>
        <p:spPr/>
        <p:txBody>
          <a:bodyPr/>
          <a:lstStyle/>
          <a:p>
            <a:fld id="{3C3792F0-9953-4D4E-AE5A-61CC7B755268}" type="slidenum">
              <a:rPr lang="en-US" smtClean="0"/>
              <a:t>‹#›</a:t>
            </a:fld>
            <a:endParaRPr lang="en-US"/>
          </a:p>
        </p:txBody>
      </p:sp>
    </p:spTree>
    <p:extLst>
      <p:ext uri="{BB962C8B-B14F-4D97-AF65-F5344CB8AC3E}">
        <p14:creationId xmlns:p14="http://schemas.microsoft.com/office/powerpoint/2010/main" val="404820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40D74-966E-9942-B77D-8D376C469A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BE23A5-885D-9B47-9861-287D5508C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4E67F-F941-8D42-A71C-4CE56D6A75B7}"/>
              </a:ext>
            </a:extLst>
          </p:cNvPr>
          <p:cNvSpPr>
            <a:spLocks noGrp="1"/>
          </p:cNvSpPr>
          <p:nvPr>
            <p:ph type="dt" sz="half" idx="10"/>
          </p:nvPr>
        </p:nvSpPr>
        <p:spPr/>
        <p:txBody>
          <a:bodyPr/>
          <a:lstStyle/>
          <a:p>
            <a:fld id="{A39A769F-6AD3-2E4C-A3E2-AC147A4E238E}" type="datetimeFigureOut">
              <a:rPr lang="en-US" smtClean="0"/>
              <a:t>4/30/21</a:t>
            </a:fld>
            <a:endParaRPr lang="en-US"/>
          </a:p>
        </p:txBody>
      </p:sp>
      <p:sp>
        <p:nvSpPr>
          <p:cNvPr id="5" name="Footer Placeholder 4">
            <a:extLst>
              <a:ext uri="{FF2B5EF4-FFF2-40B4-BE49-F238E27FC236}">
                <a16:creationId xmlns:a16="http://schemas.microsoft.com/office/drawing/2014/main" id="{EE0E7A62-B9FC-E041-B609-1FCC87B54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86F2B-23B7-4D49-98C6-A58B49469B70}"/>
              </a:ext>
            </a:extLst>
          </p:cNvPr>
          <p:cNvSpPr>
            <a:spLocks noGrp="1"/>
          </p:cNvSpPr>
          <p:nvPr>
            <p:ph type="sldNum" sz="quarter" idx="12"/>
          </p:nvPr>
        </p:nvSpPr>
        <p:spPr/>
        <p:txBody>
          <a:bodyPr/>
          <a:lstStyle/>
          <a:p>
            <a:fld id="{3C3792F0-9953-4D4E-AE5A-61CC7B755268}" type="slidenum">
              <a:rPr lang="en-US" smtClean="0"/>
              <a:t>‹#›</a:t>
            </a:fld>
            <a:endParaRPr lang="en-US"/>
          </a:p>
        </p:txBody>
      </p:sp>
    </p:spTree>
    <p:extLst>
      <p:ext uri="{BB962C8B-B14F-4D97-AF65-F5344CB8AC3E}">
        <p14:creationId xmlns:p14="http://schemas.microsoft.com/office/powerpoint/2010/main" val="96787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E2AC7B-98E2-F044-901E-AB909839A5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206157-C28B-A648-A7B7-A1205452CF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DFB6C-89C9-0C44-AA58-A625BA5F6CBA}"/>
              </a:ext>
            </a:extLst>
          </p:cNvPr>
          <p:cNvSpPr>
            <a:spLocks noGrp="1"/>
          </p:cNvSpPr>
          <p:nvPr>
            <p:ph type="dt" sz="half" idx="10"/>
          </p:nvPr>
        </p:nvSpPr>
        <p:spPr/>
        <p:txBody>
          <a:bodyPr/>
          <a:lstStyle/>
          <a:p>
            <a:fld id="{A39A769F-6AD3-2E4C-A3E2-AC147A4E238E}" type="datetimeFigureOut">
              <a:rPr lang="en-US" smtClean="0"/>
              <a:t>4/30/21</a:t>
            </a:fld>
            <a:endParaRPr lang="en-US"/>
          </a:p>
        </p:txBody>
      </p:sp>
      <p:sp>
        <p:nvSpPr>
          <p:cNvPr id="5" name="Footer Placeholder 4">
            <a:extLst>
              <a:ext uri="{FF2B5EF4-FFF2-40B4-BE49-F238E27FC236}">
                <a16:creationId xmlns:a16="http://schemas.microsoft.com/office/drawing/2014/main" id="{54B280C5-624E-2440-97BC-53DE5F0F0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99712-8927-E04B-85AE-BA11E20B371C}"/>
              </a:ext>
            </a:extLst>
          </p:cNvPr>
          <p:cNvSpPr>
            <a:spLocks noGrp="1"/>
          </p:cNvSpPr>
          <p:nvPr>
            <p:ph type="sldNum" sz="quarter" idx="12"/>
          </p:nvPr>
        </p:nvSpPr>
        <p:spPr/>
        <p:txBody>
          <a:bodyPr/>
          <a:lstStyle/>
          <a:p>
            <a:fld id="{3C3792F0-9953-4D4E-AE5A-61CC7B755268}" type="slidenum">
              <a:rPr lang="en-US" smtClean="0"/>
              <a:t>‹#›</a:t>
            </a:fld>
            <a:endParaRPr lang="en-US"/>
          </a:p>
        </p:txBody>
      </p:sp>
    </p:spTree>
    <p:extLst>
      <p:ext uri="{BB962C8B-B14F-4D97-AF65-F5344CB8AC3E}">
        <p14:creationId xmlns:p14="http://schemas.microsoft.com/office/powerpoint/2010/main" val="2928316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8748-E6F2-4C4B-9AE4-0D2D57918A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9EF463-8E63-BD45-B5B6-1CB3C1C055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2EF91-BB37-CD40-8129-565A3521699B}"/>
              </a:ext>
            </a:extLst>
          </p:cNvPr>
          <p:cNvSpPr>
            <a:spLocks noGrp="1"/>
          </p:cNvSpPr>
          <p:nvPr>
            <p:ph type="dt" sz="half" idx="10"/>
          </p:nvPr>
        </p:nvSpPr>
        <p:spPr/>
        <p:txBody>
          <a:bodyPr/>
          <a:lstStyle/>
          <a:p>
            <a:fld id="{A39A769F-6AD3-2E4C-A3E2-AC147A4E238E}" type="datetimeFigureOut">
              <a:rPr lang="en-US" smtClean="0"/>
              <a:t>4/30/21</a:t>
            </a:fld>
            <a:endParaRPr lang="en-US"/>
          </a:p>
        </p:txBody>
      </p:sp>
      <p:sp>
        <p:nvSpPr>
          <p:cNvPr id="5" name="Footer Placeholder 4">
            <a:extLst>
              <a:ext uri="{FF2B5EF4-FFF2-40B4-BE49-F238E27FC236}">
                <a16:creationId xmlns:a16="http://schemas.microsoft.com/office/drawing/2014/main" id="{E32057AE-434C-2E46-A9B5-C1280E6CF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B02B4-8BAF-B646-BB9C-96D6C9F360EA}"/>
              </a:ext>
            </a:extLst>
          </p:cNvPr>
          <p:cNvSpPr>
            <a:spLocks noGrp="1"/>
          </p:cNvSpPr>
          <p:nvPr>
            <p:ph type="sldNum" sz="quarter" idx="12"/>
          </p:nvPr>
        </p:nvSpPr>
        <p:spPr/>
        <p:txBody>
          <a:bodyPr/>
          <a:lstStyle/>
          <a:p>
            <a:fld id="{3C3792F0-9953-4D4E-AE5A-61CC7B755268}" type="slidenum">
              <a:rPr lang="en-US" smtClean="0"/>
              <a:t>‹#›</a:t>
            </a:fld>
            <a:endParaRPr lang="en-US"/>
          </a:p>
        </p:txBody>
      </p:sp>
    </p:spTree>
    <p:extLst>
      <p:ext uri="{BB962C8B-B14F-4D97-AF65-F5344CB8AC3E}">
        <p14:creationId xmlns:p14="http://schemas.microsoft.com/office/powerpoint/2010/main" val="3345566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65AE-5693-9F49-BAE3-578441988D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C037BD-6C72-0F44-B3D7-7A975983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7F8C0-E61E-A149-8981-F48BF0D8B3E8}"/>
              </a:ext>
            </a:extLst>
          </p:cNvPr>
          <p:cNvSpPr>
            <a:spLocks noGrp="1"/>
          </p:cNvSpPr>
          <p:nvPr>
            <p:ph type="dt" sz="half" idx="10"/>
          </p:nvPr>
        </p:nvSpPr>
        <p:spPr/>
        <p:txBody>
          <a:bodyPr/>
          <a:lstStyle/>
          <a:p>
            <a:fld id="{A39A769F-6AD3-2E4C-A3E2-AC147A4E238E}" type="datetimeFigureOut">
              <a:rPr lang="en-US" smtClean="0"/>
              <a:t>4/30/21</a:t>
            </a:fld>
            <a:endParaRPr lang="en-US"/>
          </a:p>
        </p:txBody>
      </p:sp>
      <p:sp>
        <p:nvSpPr>
          <p:cNvPr id="5" name="Footer Placeholder 4">
            <a:extLst>
              <a:ext uri="{FF2B5EF4-FFF2-40B4-BE49-F238E27FC236}">
                <a16:creationId xmlns:a16="http://schemas.microsoft.com/office/drawing/2014/main" id="{02B83F7A-FC30-4443-917A-F585FA90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06187-F0DB-534B-AB40-EC9C3EAE12E4}"/>
              </a:ext>
            </a:extLst>
          </p:cNvPr>
          <p:cNvSpPr>
            <a:spLocks noGrp="1"/>
          </p:cNvSpPr>
          <p:nvPr>
            <p:ph type="sldNum" sz="quarter" idx="12"/>
          </p:nvPr>
        </p:nvSpPr>
        <p:spPr/>
        <p:txBody>
          <a:bodyPr/>
          <a:lstStyle/>
          <a:p>
            <a:fld id="{3C3792F0-9953-4D4E-AE5A-61CC7B755268}" type="slidenum">
              <a:rPr lang="en-US" smtClean="0"/>
              <a:t>‹#›</a:t>
            </a:fld>
            <a:endParaRPr lang="en-US"/>
          </a:p>
        </p:txBody>
      </p:sp>
    </p:spTree>
    <p:extLst>
      <p:ext uri="{BB962C8B-B14F-4D97-AF65-F5344CB8AC3E}">
        <p14:creationId xmlns:p14="http://schemas.microsoft.com/office/powerpoint/2010/main" val="1496611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A9BC-A06C-3B4C-AD66-A8A7FC15C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9286A3-477C-E644-881C-3A964B6A5B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DA2239-2029-0F44-8AFF-6964E249DD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DBAA98-0B36-2643-AAE3-FA99EE2F85F3}"/>
              </a:ext>
            </a:extLst>
          </p:cNvPr>
          <p:cNvSpPr>
            <a:spLocks noGrp="1"/>
          </p:cNvSpPr>
          <p:nvPr>
            <p:ph type="dt" sz="half" idx="10"/>
          </p:nvPr>
        </p:nvSpPr>
        <p:spPr/>
        <p:txBody>
          <a:bodyPr/>
          <a:lstStyle/>
          <a:p>
            <a:fld id="{A39A769F-6AD3-2E4C-A3E2-AC147A4E238E}" type="datetimeFigureOut">
              <a:rPr lang="en-US" smtClean="0"/>
              <a:t>4/30/21</a:t>
            </a:fld>
            <a:endParaRPr lang="en-US"/>
          </a:p>
        </p:txBody>
      </p:sp>
      <p:sp>
        <p:nvSpPr>
          <p:cNvPr id="6" name="Footer Placeholder 5">
            <a:extLst>
              <a:ext uri="{FF2B5EF4-FFF2-40B4-BE49-F238E27FC236}">
                <a16:creationId xmlns:a16="http://schemas.microsoft.com/office/drawing/2014/main" id="{C0FB7DBE-BB0B-3647-A928-7E271F1D01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D6662-D9DE-4549-882A-E50B2978FFAB}"/>
              </a:ext>
            </a:extLst>
          </p:cNvPr>
          <p:cNvSpPr>
            <a:spLocks noGrp="1"/>
          </p:cNvSpPr>
          <p:nvPr>
            <p:ph type="sldNum" sz="quarter" idx="12"/>
          </p:nvPr>
        </p:nvSpPr>
        <p:spPr/>
        <p:txBody>
          <a:bodyPr/>
          <a:lstStyle/>
          <a:p>
            <a:fld id="{3C3792F0-9953-4D4E-AE5A-61CC7B755268}" type="slidenum">
              <a:rPr lang="en-US" smtClean="0"/>
              <a:t>‹#›</a:t>
            </a:fld>
            <a:endParaRPr lang="en-US"/>
          </a:p>
        </p:txBody>
      </p:sp>
    </p:spTree>
    <p:extLst>
      <p:ext uri="{BB962C8B-B14F-4D97-AF65-F5344CB8AC3E}">
        <p14:creationId xmlns:p14="http://schemas.microsoft.com/office/powerpoint/2010/main" val="2519148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F26D2-2CE9-EA48-B9CF-CA8C447F66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E24F01-A1D5-2D4E-8EDB-5CDAFBFEA9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0EA498-B434-394A-BC31-2D208E219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E18D2A-A05D-7142-A381-D5C1030AF4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9BB60D-20C4-724A-BA88-85FC125E10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79A5C4-E551-B746-A600-25ED724397A1}"/>
              </a:ext>
            </a:extLst>
          </p:cNvPr>
          <p:cNvSpPr>
            <a:spLocks noGrp="1"/>
          </p:cNvSpPr>
          <p:nvPr>
            <p:ph type="dt" sz="half" idx="10"/>
          </p:nvPr>
        </p:nvSpPr>
        <p:spPr/>
        <p:txBody>
          <a:bodyPr/>
          <a:lstStyle/>
          <a:p>
            <a:fld id="{A39A769F-6AD3-2E4C-A3E2-AC147A4E238E}" type="datetimeFigureOut">
              <a:rPr lang="en-US" smtClean="0"/>
              <a:t>4/30/21</a:t>
            </a:fld>
            <a:endParaRPr lang="en-US"/>
          </a:p>
        </p:txBody>
      </p:sp>
      <p:sp>
        <p:nvSpPr>
          <p:cNvPr id="8" name="Footer Placeholder 7">
            <a:extLst>
              <a:ext uri="{FF2B5EF4-FFF2-40B4-BE49-F238E27FC236}">
                <a16:creationId xmlns:a16="http://schemas.microsoft.com/office/drawing/2014/main" id="{1E5121ED-FBC5-1D46-BAF7-164FCDCF4F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FE449C-9BEA-FE47-BE64-E88CB347C927}"/>
              </a:ext>
            </a:extLst>
          </p:cNvPr>
          <p:cNvSpPr>
            <a:spLocks noGrp="1"/>
          </p:cNvSpPr>
          <p:nvPr>
            <p:ph type="sldNum" sz="quarter" idx="12"/>
          </p:nvPr>
        </p:nvSpPr>
        <p:spPr/>
        <p:txBody>
          <a:bodyPr/>
          <a:lstStyle/>
          <a:p>
            <a:fld id="{3C3792F0-9953-4D4E-AE5A-61CC7B755268}" type="slidenum">
              <a:rPr lang="en-US" smtClean="0"/>
              <a:t>‹#›</a:t>
            </a:fld>
            <a:endParaRPr lang="en-US"/>
          </a:p>
        </p:txBody>
      </p:sp>
    </p:spTree>
    <p:extLst>
      <p:ext uri="{BB962C8B-B14F-4D97-AF65-F5344CB8AC3E}">
        <p14:creationId xmlns:p14="http://schemas.microsoft.com/office/powerpoint/2010/main" val="1002481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41A1E-05C4-FA47-89A9-08ABE6BFAE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EA1FD7-1533-5340-9486-A30B2CB447F2}"/>
              </a:ext>
            </a:extLst>
          </p:cNvPr>
          <p:cNvSpPr>
            <a:spLocks noGrp="1"/>
          </p:cNvSpPr>
          <p:nvPr>
            <p:ph type="dt" sz="half" idx="10"/>
          </p:nvPr>
        </p:nvSpPr>
        <p:spPr/>
        <p:txBody>
          <a:bodyPr/>
          <a:lstStyle/>
          <a:p>
            <a:fld id="{A39A769F-6AD3-2E4C-A3E2-AC147A4E238E}" type="datetimeFigureOut">
              <a:rPr lang="en-US" smtClean="0"/>
              <a:t>4/30/21</a:t>
            </a:fld>
            <a:endParaRPr lang="en-US"/>
          </a:p>
        </p:txBody>
      </p:sp>
      <p:sp>
        <p:nvSpPr>
          <p:cNvPr id="4" name="Footer Placeholder 3">
            <a:extLst>
              <a:ext uri="{FF2B5EF4-FFF2-40B4-BE49-F238E27FC236}">
                <a16:creationId xmlns:a16="http://schemas.microsoft.com/office/drawing/2014/main" id="{969D094F-CEFD-B140-B883-4C2B2975FF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7999BF-4C22-F948-8BB6-ECFED3F47959}"/>
              </a:ext>
            </a:extLst>
          </p:cNvPr>
          <p:cNvSpPr>
            <a:spLocks noGrp="1"/>
          </p:cNvSpPr>
          <p:nvPr>
            <p:ph type="sldNum" sz="quarter" idx="12"/>
          </p:nvPr>
        </p:nvSpPr>
        <p:spPr/>
        <p:txBody>
          <a:bodyPr/>
          <a:lstStyle/>
          <a:p>
            <a:fld id="{3C3792F0-9953-4D4E-AE5A-61CC7B755268}" type="slidenum">
              <a:rPr lang="en-US" smtClean="0"/>
              <a:t>‹#›</a:t>
            </a:fld>
            <a:endParaRPr lang="en-US"/>
          </a:p>
        </p:txBody>
      </p:sp>
    </p:spTree>
    <p:extLst>
      <p:ext uri="{BB962C8B-B14F-4D97-AF65-F5344CB8AC3E}">
        <p14:creationId xmlns:p14="http://schemas.microsoft.com/office/powerpoint/2010/main" val="1552667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36C45-5A4E-5648-B7D9-1D0B5275711A}"/>
              </a:ext>
            </a:extLst>
          </p:cNvPr>
          <p:cNvSpPr>
            <a:spLocks noGrp="1"/>
          </p:cNvSpPr>
          <p:nvPr>
            <p:ph type="dt" sz="half" idx="10"/>
          </p:nvPr>
        </p:nvSpPr>
        <p:spPr/>
        <p:txBody>
          <a:bodyPr/>
          <a:lstStyle/>
          <a:p>
            <a:fld id="{A39A769F-6AD3-2E4C-A3E2-AC147A4E238E}" type="datetimeFigureOut">
              <a:rPr lang="en-US" smtClean="0"/>
              <a:t>4/30/21</a:t>
            </a:fld>
            <a:endParaRPr lang="en-US"/>
          </a:p>
        </p:txBody>
      </p:sp>
      <p:sp>
        <p:nvSpPr>
          <p:cNvPr id="3" name="Footer Placeholder 2">
            <a:extLst>
              <a:ext uri="{FF2B5EF4-FFF2-40B4-BE49-F238E27FC236}">
                <a16:creationId xmlns:a16="http://schemas.microsoft.com/office/drawing/2014/main" id="{4810B475-7337-1A48-8B20-6F83DF2DE4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18E77B-F4AD-F946-8DE7-7F739E9DB6B7}"/>
              </a:ext>
            </a:extLst>
          </p:cNvPr>
          <p:cNvSpPr>
            <a:spLocks noGrp="1"/>
          </p:cNvSpPr>
          <p:nvPr>
            <p:ph type="sldNum" sz="quarter" idx="12"/>
          </p:nvPr>
        </p:nvSpPr>
        <p:spPr/>
        <p:txBody>
          <a:bodyPr/>
          <a:lstStyle/>
          <a:p>
            <a:fld id="{3C3792F0-9953-4D4E-AE5A-61CC7B755268}" type="slidenum">
              <a:rPr lang="en-US" smtClean="0"/>
              <a:t>‹#›</a:t>
            </a:fld>
            <a:endParaRPr lang="en-US"/>
          </a:p>
        </p:txBody>
      </p:sp>
    </p:spTree>
    <p:extLst>
      <p:ext uri="{BB962C8B-B14F-4D97-AF65-F5344CB8AC3E}">
        <p14:creationId xmlns:p14="http://schemas.microsoft.com/office/powerpoint/2010/main" val="2119607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1FCB8-3029-1246-9046-C29A7ED05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9BCC8-5422-A94F-ADF1-A934BE8AC7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BF20-5FE3-1B49-8117-00E64E170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29610B-2411-D741-9A23-589653305CAA}"/>
              </a:ext>
            </a:extLst>
          </p:cNvPr>
          <p:cNvSpPr>
            <a:spLocks noGrp="1"/>
          </p:cNvSpPr>
          <p:nvPr>
            <p:ph type="dt" sz="half" idx="10"/>
          </p:nvPr>
        </p:nvSpPr>
        <p:spPr/>
        <p:txBody>
          <a:bodyPr/>
          <a:lstStyle/>
          <a:p>
            <a:fld id="{A39A769F-6AD3-2E4C-A3E2-AC147A4E238E}" type="datetimeFigureOut">
              <a:rPr lang="en-US" smtClean="0"/>
              <a:t>4/30/21</a:t>
            </a:fld>
            <a:endParaRPr lang="en-US"/>
          </a:p>
        </p:txBody>
      </p:sp>
      <p:sp>
        <p:nvSpPr>
          <p:cNvPr id="6" name="Footer Placeholder 5">
            <a:extLst>
              <a:ext uri="{FF2B5EF4-FFF2-40B4-BE49-F238E27FC236}">
                <a16:creationId xmlns:a16="http://schemas.microsoft.com/office/drawing/2014/main" id="{9B9D682C-543F-164E-A555-B5E256B272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03B9E-8ED0-8D42-9915-F4424652B54F}"/>
              </a:ext>
            </a:extLst>
          </p:cNvPr>
          <p:cNvSpPr>
            <a:spLocks noGrp="1"/>
          </p:cNvSpPr>
          <p:nvPr>
            <p:ph type="sldNum" sz="quarter" idx="12"/>
          </p:nvPr>
        </p:nvSpPr>
        <p:spPr/>
        <p:txBody>
          <a:bodyPr/>
          <a:lstStyle/>
          <a:p>
            <a:fld id="{3C3792F0-9953-4D4E-AE5A-61CC7B755268}" type="slidenum">
              <a:rPr lang="en-US" smtClean="0"/>
              <a:t>‹#›</a:t>
            </a:fld>
            <a:endParaRPr lang="en-US"/>
          </a:p>
        </p:txBody>
      </p:sp>
    </p:spTree>
    <p:extLst>
      <p:ext uri="{BB962C8B-B14F-4D97-AF65-F5344CB8AC3E}">
        <p14:creationId xmlns:p14="http://schemas.microsoft.com/office/powerpoint/2010/main" val="3934267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76D0-3542-634E-B54F-2255C61DDE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D07CCA-37AA-9044-9DB6-97D48A0E3D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8FA6D0-3F2F-4A4A-A3B6-EAC51EF78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68570-9041-8D49-93B8-91ED667FE3A2}"/>
              </a:ext>
            </a:extLst>
          </p:cNvPr>
          <p:cNvSpPr>
            <a:spLocks noGrp="1"/>
          </p:cNvSpPr>
          <p:nvPr>
            <p:ph type="dt" sz="half" idx="10"/>
          </p:nvPr>
        </p:nvSpPr>
        <p:spPr/>
        <p:txBody>
          <a:bodyPr/>
          <a:lstStyle/>
          <a:p>
            <a:fld id="{A39A769F-6AD3-2E4C-A3E2-AC147A4E238E}" type="datetimeFigureOut">
              <a:rPr lang="en-US" smtClean="0"/>
              <a:t>4/30/21</a:t>
            </a:fld>
            <a:endParaRPr lang="en-US"/>
          </a:p>
        </p:txBody>
      </p:sp>
      <p:sp>
        <p:nvSpPr>
          <p:cNvPr id="6" name="Footer Placeholder 5">
            <a:extLst>
              <a:ext uri="{FF2B5EF4-FFF2-40B4-BE49-F238E27FC236}">
                <a16:creationId xmlns:a16="http://schemas.microsoft.com/office/drawing/2014/main" id="{8A7BDCC3-79F7-154E-B0C7-F6CA08C5CA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BE372-5B69-D140-AE10-CE5A738380CD}"/>
              </a:ext>
            </a:extLst>
          </p:cNvPr>
          <p:cNvSpPr>
            <a:spLocks noGrp="1"/>
          </p:cNvSpPr>
          <p:nvPr>
            <p:ph type="sldNum" sz="quarter" idx="12"/>
          </p:nvPr>
        </p:nvSpPr>
        <p:spPr/>
        <p:txBody>
          <a:bodyPr/>
          <a:lstStyle/>
          <a:p>
            <a:fld id="{3C3792F0-9953-4D4E-AE5A-61CC7B755268}" type="slidenum">
              <a:rPr lang="en-US" smtClean="0"/>
              <a:t>‹#›</a:t>
            </a:fld>
            <a:endParaRPr lang="en-US"/>
          </a:p>
        </p:txBody>
      </p:sp>
    </p:spTree>
    <p:extLst>
      <p:ext uri="{BB962C8B-B14F-4D97-AF65-F5344CB8AC3E}">
        <p14:creationId xmlns:p14="http://schemas.microsoft.com/office/powerpoint/2010/main" val="1318346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DC92B3-DC25-FD4B-9130-56D407C9A6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6A5E8E-4D98-504E-87E2-5A3E4F7814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0CFE96-15F7-6B42-AAF2-5C6E0115A0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A769F-6AD3-2E4C-A3E2-AC147A4E238E}" type="datetimeFigureOut">
              <a:rPr lang="en-US" smtClean="0"/>
              <a:t>4/30/21</a:t>
            </a:fld>
            <a:endParaRPr lang="en-US"/>
          </a:p>
        </p:txBody>
      </p:sp>
      <p:sp>
        <p:nvSpPr>
          <p:cNvPr id="5" name="Footer Placeholder 4">
            <a:extLst>
              <a:ext uri="{FF2B5EF4-FFF2-40B4-BE49-F238E27FC236}">
                <a16:creationId xmlns:a16="http://schemas.microsoft.com/office/drawing/2014/main" id="{5154E66B-7932-E242-8C79-1B8903FA87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B0BEC5-C891-0A4B-BC74-E5067D214C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3792F0-9953-4D4E-AE5A-61CC7B755268}" type="slidenum">
              <a:rPr lang="en-US" smtClean="0"/>
              <a:t>‹#›</a:t>
            </a:fld>
            <a:endParaRPr lang="en-US"/>
          </a:p>
        </p:txBody>
      </p:sp>
    </p:spTree>
    <p:extLst>
      <p:ext uri="{BB962C8B-B14F-4D97-AF65-F5344CB8AC3E}">
        <p14:creationId xmlns:p14="http://schemas.microsoft.com/office/powerpoint/2010/main" val="1380685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emf"/><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slideLayout" Target="../slideLayouts/slideLayout2.xml"/><Relationship Id="rId7" Type="http://schemas.openxmlformats.org/officeDocument/2006/relationships/image" Target="../media/image32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10.png"/><Relationship Id="rId5" Type="http://schemas.openxmlformats.org/officeDocument/2006/relationships/image" Target="../media/image4.emf"/><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5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emf"/><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slideLayout" Target="../slideLayouts/slideLayout2.xml"/><Relationship Id="rId7" Type="http://schemas.openxmlformats.org/officeDocument/2006/relationships/image" Target="../media/image38.jpeg"/><Relationship Id="rId2" Type="http://schemas.openxmlformats.org/officeDocument/2006/relationships/video" Target="../media/media5.avi"/><Relationship Id="rId1" Type="http://schemas.microsoft.com/office/2007/relationships/media" Target="../media/media5.avi"/><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 Id="rId9" Type="http://schemas.openxmlformats.org/officeDocument/2006/relationships/image" Target="../media/image4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hyperlink" Target="https://sciprofiles.com/profile/661088" TargetMode="External"/><Relationship Id="rId5" Type="http://schemas.openxmlformats.org/officeDocument/2006/relationships/image" Target="../media/image7.png"/><Relationship Id="rId10" Type="http://schemas.microsoft.com/office/2007/relationships/hdphoto" Target="../media/hdphoto1.wdp"/><Relationship Id="rId4" Type="http://schemas.openxmlformats.org/officeDocument/2006/relationships/image" Target="../media/image6.jp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7.jpeg"/><Relationship Id="rId18" Type="http://schemas.openxmlformats.org/officeDocument/2006/relationships/image" Target="../media/image20.png"/><Relationship Id="rId3" Type="http://schemas.microsoft.com/office/2007/relationships/media" Target="../media/media3.avi"/><Relationship Id="rId7" Type="http://schemas.openxmlformats.org/officeDocument/2006/relationships/image" Target="../media/image12.emf"/><Relationship Id="rId12" Type="http://schemas.openxmlformats.org/officeDocument/2006/relationships/image" Target="../media/image16.jpg"/><Relationship Id="rId17" Type="http://schemas.microsoft.com/office/2007/relationships/hdphoto" Target="../media/hdphoto4.wdp"/><Relationship Id="rId2" Type="http://schemas.openxmlformats.org/officeDocument/2006/relationships/video" Target="../media/media2.avi"/><Relationship Id="rId16" Type="http://schemas.openxmlformats.org/officeDocument/2006/relationships/image" Target="../media/image19.png"/><Relationship Id="rId1" Type="http://schemas.microsoft.com/office/2007/relationships/media" Target="../media/media2.avi"/><Relationship Id="rId6" Type="http://schemas.openxmlformats.org/officeDocument/2006/relationships/notesSlide" Target="../notesSlides/notesSlide2.xml"/><Relationship Id="rId11" Type="http://schemas.microsoft.com/office/2007/relationships/hdphoto" Target="../media/hdphoto2.wdp"/><Relationship Id="rId5" Type="http://schemas.openxmlformats.org/officeDocument/2006/relationships/slideLayout" Target="../slideLayouts/slideLayout2.xml"/><Relationship Id="rId15" Type="http://schemas.microsoft.com/office/2007/relationships/hdphoto" Target="../media/hdphoto3.wdp"/><Relationship Id="rId10" Type="http://schemas.openxmlformats.org/officeDocument/2006/relationships/image" Target="../media/image15.png"/><Relationship Id="rId19" Type="http://schemas.openxmlformats.org/officeDocument/2006/relationships/image" Target="../media/image21.png"/><Relationship Id="rId4" Type="http://schemas.openxmlformats.org/officeDocument/2006/relationships/video" Target="../media/media3.avi"/><Relationship Id="rId9" Type="http://schemas.openxmlformats.org/officeDocument/2006/relationships/image" Target="../media/image14.emf"/><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25.gif"/><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hyperlink" Target="http://climatechange.cs.umn.edu/" TargetMode="External"/><Relationship Id="rId4" Type="http://schemas.openxmlformats.org/officeDocument/2006/relationships/image" Target="../media/image22.gif"/><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E70004-B7F7-4573-AE02-5DA486A74737}"/>
              </a:ext>
            </a:extLst>
          </p:cNvPr>
          <p:cNvSpPr>
            <a:spLocks noGrp="1"/>
          </p:cNvSpPr>
          <p:nvPr>
            <p:ph type="subTitle" idx="1"/>
          </p:nvPr>
        </p:nvSpPr>
        <p:spPr>
          <a:xfrm>
            <a:off x="1524000" y="3818915"/>
            <a:ext cx="9144000" cy="1655762"/>
          </a:xfrm>
        </p:spPr>
        <p:txBody>
          <a:bodyPr/>
          <a:lstStyle/>
          <a:p>
            <a:r>
              <a:rPr lang="en-US"/>
              <a:t>Xiaowei Jia</a:t>
            </a:r>
          </a:p>
          <a:p>
            <a:r>
              <a:rPr lang="en-US"/>
              <a:t>University of Pittsburgh</a:t>
            </a:r>
          </a:p>
          <a:p>
            <a:r>
              <a:rPr lang="en-US"/>
              <a:t>Xiaowei@pitt.edu</a:t>
            </a:r>
          </a:p>
        </p:txBody>
      </p:sp>
      <p:sp>
        <p:nvSpPr>
          <p:cNvPr id="4" name="Slide Number Placeholder 3">
            <a:extLst>
              <a:ext uri="{FF2B5EF4-FFF2-40B4-BE49-F238E27FC236}">
                <a16:creationId xmlns:a16="http://schemas.microsoft.com/office/drawing/2014/main" id="{237325CB-3D93-46AD-9A22-7BB3D2C56AE0}"/>
              </a:ext>
            </a:extLst>
          </p:cNvPr>
          <p:cNvSpPr>
            <a:spLocks noGrp="1"/>
          </p:cNvSpPr>
          <p:nvPr>
            <p:ph type="sldNum" sz="quarter" idx="12"/>
          </p:nvPr>
        </p:nvSpPr>
        <p:spPr/>
        <p:txBody>
          <a:bodyPr/>
          <a:lstStyle/>
          <a:p>
            <a:fld id="{819352B8-0D13-44A3-BBDD-2F33AA426FEB}" type="slidenum">
              <a:rPr lang="en-US" smtClean="0"/>
              <a:t>1</a:t>
            </a:fld>
            <a:endParaRPr lang="en-US"/>
          </a:p>
        </p:txBody>
      </p:sp>
      <p:sp>
        <p:nvSpPr>
          <p:cNvPr id="8" name="Title 1">
            <a:extLst>
              <a:ext uri="{FF2B5EF4-FFF2-40B4-BE49-F238E27FC236}">
                <a16:creationId xmlns:a16="http://schemas.microsoft.com/office/drawing/2014/main" id="{EDBEBEB7-9051-5540-9A6A-477B02F1F0C6}"/>
              </a:ext>
            </a:extLst>
          </p:cNvPr>
          <p:cNvSpPr txBox="1">
            <a:spLocks/>
          </p:cNvSpPr>
          <p:nvPr/>
        </p:nvSpPr>
        <p:spPr>
          <a:xfrm>
            <a:off x="688565" y="2260710"/>
            <a:ext cx="10814870" cy="13530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t>Data Type 3: </a:t>
            </a:r>
            <a:r>
              <a:rPr lang="en-US" sz="5400" dirty="0"/>
              <a:t>temporal snapshot model</a:t>
            </a:r>
            <a:br>
              <a:rPr lang="en-US" sz="5400" dirty="0"/>
            </a:br>
            <a:endParaRPr lang="en-US" sz="5000" dirty="0"/>
          </a:p>
        </p:txBody>
      </p:sp>
    </p:spTree>
    <p:extLst>
      <p:ext uri="{BB962C8B-B14F-4D97-AF65-F5344CB8AC3E}">
        <p14:creationId xmlns:p14="http://schemas.microsoft.com/office/powerpoint/2010/main" val="1051379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00519-EE27-42A5-844B-4B480570B80D}"/>
              </a:ext>
            </a:extLst>
          </p:cNvPr>
          <p:cNvSpPr>
            <a:spLocks noGrp="1"/>
          </p:cNvSpPr>
          <p:nvPr>
            <p:ph type="title"/>
          </p:nvPr>
        </p:nvSpPr>
        <p:spPr/>
        <p:txBody>
          <a:bodyPr/>
          <a:lstStyle/>
          <a:p>
            <a:r>
              <a:rPr lang="en-US" dirty="0"/>
              <a:t>Effects of climate change on epidemics </a:t>
            </a:r>
            <a:br>
              <a:rPr lang="en-US" dirty="0"/>
            </a:br>
            <a:endParaRPr lang="en-US" dirty="0"/>
          </a:p>
        </p:txBody>
      </p:sp>
      <p:sp>
        <p:nvSpPr>
          <p:cNvPr id="3" name="Content Placeholder 2">
            <a:extLst>
              <a:ext uri="{FF2B5EF4-FFF2-40B4-BE49-F238E27FC236}">
                <a16:creationId xmlns:a16="http://schemas.microsoft.com/office/drawing/2014/main" id="{4083E25E-FF4E-4D01-8DD9-CA6BBA3F50B7}"/>
              </a:ext>
            </a:extLst>
          </p:cNvPr>
          <p:cNvSpPr>
            <a:spLocks noGrp="1"/>
          </p:cNvSpPr>
          <p:nvPr>
            <p:ph idx="1"/>
          </p:nvPr>
        </p:nvSpPr>
        <p:spPr>
          <a:xfrm>
            <a:off x="838200" y="1752600"/>
            <a:ext cx="10515600" cy="4424363"/>
          </a:xfrm>
        </p:spPr>
        <p:txBody>
          <a:bodyPr>
            <a:normAutofit/>
          </a:bodyPr>
          <a:lstStyle/>
          <a:p>
            <a:r>
              <a:rPr lang="en-US" sz="2400" dirty="0">
                <a:solidFill>
                  <a:srgbClr val="000000"/>
                </a:solidFill>
              </a:rPr>
              <a:t>C</a:t>
            </a:r>
            <a:r>
              <a:rPr lang="en-US" sz="2400" b="0" i="0" dirty="0">
                <a:solidFill>
                  <a:srgbClr val="000000"/>
                </a:solidFill>
                <a:effectLst/>
              </a:rPr>
              <a:t>ryptosporidiosis (Milwaukee, Wisconsin, USA, in 1993) and </a:t>
            </a:r>
            <a:r>
              <a:rPr lang="en-US" sz="2400" b="0" dirty="0">
                <a:solidFill>
                  <a:srgbClr val="000000"/>
                </a:solidFill>
                <a:effectLst/>
              </a:rPr>
              <a:t>Escherichia coli</a:t>
            </a:r>
            <a:r>
              <a:rPr lang="en-US" sz="2400" b="0" i="0" dirty="0">
                <a:solidFill>
                  <a:srgbClr val="000000"/>
                </a:solidFill>
                <a:effectLst/>
              </a:rPr>
              <a:t> O157 infection (Walkerton, Ontario, Canada, in 2000): Both events were preceded by heavy rains; had highly concentrated sources of pathogens in the form of untreated sewage and animal waste, respectively. (Wilson et al.)</a:t>
            </a:r>
          </a:p>
          <a:p>
            <a:endParaRPr lang="en-US" sz="2400" dirty="0">
              <a:solidFill>
                <a:srgbClr val="000000"/>
              </a:solidFill>
            </a:endParaRPr>
          </a:p>
          <a:p>
            <a:pPr algn="l"/>
            <a:r>
              <a:rPr lang="en-US" sz="2400" b="0" i="0" u="none" strike="noStrike" baseline="0" dirty="0">
                <a:latin typeface="URWPalladioL-Roma"/>
              </a:rPr>
              <a:t>Earth </a:t>
            </a:r>
            <a:r>
              <a:rPr lang="en-US" sz="2400" dirty="0">
                <a:latin typeface="URWPalladioL-Roma"/>
              </a:rPr>
              <a:t>o</a:t>
            </a:r>
            <a:r>
              <a:rPr lang="en-US" sz="2400" b="0" i="0" u="none" strike="noStrike" baseline="0" dirty="0">
                <a:latin typeface="URWPalladioL-Roma"/>
              </a:rPr>
              <a:t>bservation data can be leveraged to estimate environmental variables that influence the transmission cycle of diseases.</a:t>
            </a:r>
            <a:endParaRPr lang="en-US" sz="2400" dirty="0"/>
          </a:p>
          <a:p>
            <a:endParaRPr lang="en-US" sz="2400" dirty="0">
              <a:solidFill>
                <a:srgbClr val="000000"/>
              </a:solidFill>
            </a:endParaRPr>
          </a:p>
          <a:p>
            <a:endParaRPr lang="en-US" sz="2400" dirty="0"/>
          </a:p>
        </p:txBody>
      </p:sp>
      <p:sp>
        <p:nvSpPr>
          <p:cNvPr id="5" name="TextBox 4">
            <a:extLst>
              <a:ext uri="{FF2B5EF4-FFF2-40B4-BE49-F238E27FC236}">
                <a16:creationId xmlns:a16="http://schemas.microsoft.com/office/drawing/2014/main" id="{932899B3-C938-48D5-B71B-CDE4938351EE}"/>
              </a:ext>
            </a:extLst>
          </p:cNvPr>
          <p:cNvSpPr txBox="1"/>
          <p:nvPr/>
        </p:nvSpPr>
        <p:spPr>
          <a:xfrm>
            <a:off x="1085722" y="6492875"/>
            <a:ext cx="10562493" cy="276999"/>
          </a:xfrm>
          <a:prstGeom prst="rect">
            <a:avLst/>
          </a:prstGeom>
          <a:noFill/>
        </p:spPr>
        <p:txBody>
          <a:bodyPr wrap="square" rtlCol="0">
            <a:spAutoFit/>
          </a:bodyPr>
          <a:lstStyle/>
          <a:p>
            <a:r>
              <a:rPr lang="en-US" sz="1200" b="0" i="0" dirty="0">
                <a:solidFill>
                  <a:srgbClr val="303030"/>
                </a:solidFill>
                <a:effectLst/>
                <a:latin typeface="arial" panose="020B0604020202020204" pitchFamily="34" charset="0"/>
              </a:rPr>
              <a:t>Wilson ME et al. Disease in evolution: global changes and emergence of infectious diseases. New York: New York Academy of Sciences; 1994</a:t>
            </a:r>
            <a:endParaRPr lang="en-US" sz="1200" b="0" i="0" dirty="0">
              <a:solidFill>
                <a:srgbClr val="000000"/>
              </a:solidFill>
              <a:effectLst/>
              <a:latin typeface="Times New Roman" panose="02020603050405020304" pitchFamily="18" charset="0"/>
            </a:endParaRPr>
          </a:p>
        </p:txBody>
      </p:sp>
      <p:pic>
        <p:nvPicPr>
          <p:cNvPr id="6" name="modis_swath_640x480_jpg.wmv">
            <a:hlinkClick r:id="" action="ppaction://media"/>
            <a:extLst>
              <a:ext uri="{FF2B5EF4-FFF2-40B4-BE49-F238E27FC236}">
                <a16:creationId xmlns:a16="http://schemas.microsoft.com/office/drawing/2014/main" id="{95538195-C6C8-4BFE-AD17-7EE38E46F66E}"/>
              </a:ext>
            </a:extLst>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418402" y="4650732"/>
            <a:ext cx="1779678" cy="1334759"/>
          </a:xfrm>
          <a:prstGeom prst="rect">
            <a:avLst/>
          </a:prstGeom>
        </p:spPr>
      </p:pic>
      <p:sp>
        <p:nvSpPr>
          <p:cNvPr id="7" name="Right Arrow 25">
            <a:extLst>
              <a:ext uri="{FF2B5EF4-FFF2-40B4-BE49-F238E27FC236}">
                <a16:creationId xmlns:a16="http://schemas.microsoft.com/office/drawing/2014/main" id="{23D4CC6C-1E05-4B31-B529-8A6AF5C91D71}"/>
              </a:ext>
            </a:extLst>
          </p:cNvPr>
          <p:cNvSpPr/>
          <p:nvPr/>
        </p:nvSpPr>
        <p:spPr>
          <a:xfrm>
            <a:off x="2350481" y="5246724"/>
            <a:ext cx="358109" cy="207417"/>
          </a:xfrm>
          <a:prstGeom prst="rightArrow">
            <a:avLst/>
          </a:prstGeom>
          <a:solidFill>
            <a:srgbClr val="FFC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5DFF0F1-0F70-44C2-9BB2-33BB0DACC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8832" y="4633301"/>
            <a:ext cx="2109279" cy="1543662"/>
          </a:xfrm>
          <a:prstGeom prst="rect">
            <a:avLst/>
          </a:prstGeom>
        </p:spPr>
      </p:pic>
      <p:sp>
        <p:nvSpPr>
          <p:cNvPr id="9" name="Right Arrow 25">
            <a:extLst>
              <a:ext uri="{FF2B5EF4-FFF2-40B4-BE49-F238E27FC236}">
                <a16:creationId xmlns:a16="http://schemas.microsoft.com/office/drawing/2014/main" id="{A4882F5B-E873-4B5F-84C7-69DB06DDE0CB}"/>
              </a:ext>
            </a:extLst>
          </p:cNvPr>
          <p:cNvSpPr/>
          <p:nvPr/>
        </p:nvSpPr>
        <p:spPr>
          <a:xfrm>
            <a:off x="4889871" y="5214402"/>
            <a:ext cx="1528514" cy="239739"/>
          </a:xfrm>
          <a:prstGeom prst="rightArrow">
            <a:avLst/>
          </a:prstGeom>
          <a:solidFill>
            <a:srgbClr val="FFC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ED96C3-681A-4B59-8A1E-D5F3A6DD4D80}"/>
              </a:ext>
            </a:extLst>
          </p:cNvPr>
          <p:cNvSpPr txBox="1"/>
          <p:nvPr/>
        </p:nvSpPr>
        <p:spPr>
          <a:xfrm>
            <a:off x="4665785" y="4845070"/>
            <a:ext cx="1941433" cy="369332"/>
          </a:xfrm>
          <a:prstGeom prst="rect">
            <a:avLst/>
          </a:prstGeom>
          <a:noFill/>
        </p:spPr>
        <p:txBody>
          <a:bodyPr wrap="square" rtlCol="0">
            <a:spAutoFit/>
          </a:bodyPr>
          <a:lstStyle/>
          <a:p>
            <a:r>
              <a:rPr lang="en-US" dirty="0"/>
              <a:t>Feature extraction</a:t>
            </a:r>
          </a:p>
        </p:txBody>
      </p:sp>
      <p:sp>
        <p:nvSpPr>
          <p:cNvPr id="11" name="TextBox 10">
            <a:extLst>
              <a:ext uri="{FF2B5EF4-FFF2-40B4-BE49-F238E27FC236}">
                <a16:creationId xmlns:a16="http://schemas.microsoft.com/office/drawing/2014/main" id="{E1E2571E-7298-4C2B-B583-D918EA9B3E47}"/>
              </a:ext>
            </a:extLst>
          </p:cNvPr>
          <p:cNvSpPr txBox="1"/>
          <p:nvPr/>
        </p:nvSpPr>
        <p:spPr>
          <a:xfrm>
            <a:off x="6526192" y="4650732"/>
            <a:ext cx="2461846" cy="1323439"/>
          </a:xfrm>
          <a:prstGeom prst="rect">
            <a:avLst/>
          </a:prstGeom>
          <a:noFill/>
          <a:ln w="12700">
            <a:solidFill>
              <a:schemeClr val="tx1"/>
            </a:solidFill>
          </a:ln>
        </p:spPr>
        <p:txBody>
          <a:bodyPr wrap="square" rtlCol="0">
            <a:spAutoFit/>
          </a:bodyPr>
          <a:lstStyle/>
          <a:p>
            <a:pPr algn="ctr"/>
            <a:r>
              <a:rPr lang="en-US" sz="1600" b="1" dirty="0"/>
              <a:t>Environmental variables and representative indices</a:t>
            </a:r>
          </a:p>
          <a:p>
            <a:pPr algn="ctr"/>
            <a:r>
              <a:rPr lang="en-US" sz="1600" dirty="0"/>
              <a:t>Land covers, sea surface temperature, vegetation indices, precipitation</a:t>
            </a:r>
          </a:p>
        </p:txBody>
      </p:sp>
      <p:sp>
        <p:nvSpPr>
          <p:cNvPr id="12" name="Right Arrow 25">
            <a:extLst>
              <a:ext uri="{FF2B5EF4-FFF2-40B4-BE49-F238E27FC236}">
                <a16:creationId xmlns:a16="http://schemas.microsoft.com/office/drawing/2014/main" id="{7F5DC2C4-27E7-4B3F-B71C-6DE60D86AC92}"/>
              </a:ext>
            </a:extLst>
          </p:cNvPr>
          <p:cNvSpPr/>
          <p:nvPr/>
        </p:nvSpPr>
        <p:spPr>
          <a:xfrm>
            <a:off x="9089037" y="5208918"/>
            <a:ext cx="740769" cy="245223"/>
          </a:xfrm>
          <a:prstGeom prst="rightArrow">
            <a:avLst/>
          </a:prstGeom>
          <a:solidFill>
            <a:srgbClr val="FFC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0E72855-AFD6-4771-AE62-6F931B63621C}"/>
              </a:ext>
            </a:extLst>
          </p:cNvPr>
          <p:cNvSpPr txBox="1"/>
          <p:nvPr/>
        </p:nvSpPr>
        <p:spPr>
          <a:xfrm>
            <a:off x="8955909" y="4821460"/>
            <a:ext cx="894517" cy="369332"/>
          </a:xfrm>
          <a:prstGeom prst="rect">
            <a:avLst/>
          </a:prstGeom>
          <a:noFill/>
        </p:spPr>
        <p:txBody>
          <a:bodyPr wrap="square" rtlCol="0">
            <a:spAutoFit/>
          </a:bodyPr>
          <a:lstStyle/>
          <a:p>
            <a:r>
              <a:rPr lang="en-US" dirty="0"/>
              <a:t>Predict</a:t>
            </a:r>
          </a:p>
        </p:txBody>
      </p:sp>
      <p:sp>
        <p:nvSpPr>
          <p:cNvPr id="14" name="TextBox 13">
            <a:extLst>
              <a:ext uri="{FF2B5EF4-FFF2-40B4-BE49-F238E27FC236}">
                <a16:creationId xmlns:a16="http://schemas.microsoft.com/office/drawing/2014/main" id="{362C2EB1-1DFD-4887-8010-B4F67DE57327}"/>
              </a:ext>
            </a:extLst>
          </p:cNvPr>
          <p:cNvSpPr txBox="1"/>
          <p:nvPr/>
        </p:nvSpPr>
        <p:spPr>
          <a:xfrm>
            <a:off x="9968657" y="5033608"/>
            <a:ext cx="2109279" cy="646331"/>
          </a:xfrm>
          <a:prstGeom prst="rect">
            <a:avLst/>
          </a:prstGeom>
          <a:noFill/>
        </p:spPr>
        <p:txBody>
          <a:bodyPr wrap="square" rtlCol="0">
            <a:spAutoFit/>
          </a:bodyPr>
          <a:lstStyle/>
          <a:p>
            <a:r>
              <a:rPr lang="en-US" i="1" dirty="0"/>
              <a:t>Outbreaks/infection of target diseases</a:t>
            </a:r>
          </a:p>
        </p:txBody>
      </p:sp>
      <p:sp>
        <p:nvSpPr>
          <p:cNvPr id="15" name="TextBox 14">
            <a:extLst>
              <a:ext uri="{FF2B5EF4-FFF2-40B4-BE49-F238E27FC236}">
                <a16:creationId xmlns:a16="http://schemas.microsoft.com/office/drawing/2014/main" id="{A2A438FE-6547-442C-B1A8-D1822079F7B9}"/>
              </a:ext>
            </a:extLst>
          </p:cNvPr>
          <p:cNvSpPr txBox="1"/>
          <p:nvPr/>
        </p:nvSpPr>
        <p:spPr>
          <a:xfrm>
            <a:off x="2610684" y="6088646"/>
            <a:ext cx="2195778" cy="369332"/>
          </a:xfrm>
          <a:prstGeom prst="rect">
            <a:avLst/>
          </a:prstGeom>
          <a:noFill/>
        </p:spPr>
        <p:txBody>
          <a:bodyPr wrap="square" rtlCol="0">
            <a:spAutoFit/>
          </a:bodyPr>
          <a:lstStyle/>
          <a:p>
            <a:r>
              <a:rPr lang="en-US" dirty="0" err="1"/>
              <a:t>Spatio</a:t>
            </a:r>
            <a:r>
              <a:rPr lang="en-US" dirty="0"/>
              <a:t>-temporal data</a:t>
            </a:r>
          </a:p>
        </p:txBody>
      </p:sp>
    </p:spTree>
    <p:extLst>
      <p:ext uri="{BB962C8B-B14F-4D97-AF65-F5344CB8AC3E}">
        <p14:creationId xmlns:p14="http://schemas.microsoft.com/office/powerpoint/2010/main" val="389158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6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55F7B-AB47-485C-8D95-15E50B8079A2}"/>
              </a:ext>
            </a:extLst>
          </p:cNvPr>
          <p:cNvSpPr>
            <a:spLocks noGrp="1"/>
          </p:cNvSpPr>
          <p:nvPr>
            <p:ph type="title"/>
          </p:nvPr>
        </p:nvSpPr>
        <p:spPr/>
        <p:txBody>
          <a:bodyPr/>
          <a:lstStyle/>
          <a:p>
            <a:r>
              <a:rPr lang="en-US" dirty="0"/>
              <a:t>Feature extraction from RS data</a:t>
            </a:r>
          </a:p>
        </p:txBody>
      </p:sp>
      <p:sp>
        <p:nvSpPr>
          <p:cNvPr id="3" name="Content Placeholder 2">
            <a:extLst>
              <a:ext uri="{FF2B5EF4-FFF2-40B4-BE49-F238E27FC236}">
                <a16:creationId xmlns:a16="http://schemas.microsoft.com/office/drawing/2014/main" id="{05E0B12D-1D1B-413E-821A-5D9DC40AFE79}"/>
              </a:ext>
            </a:extLst>
          </p:cNvPr>
          <p:cNvSpPr>
            <a:spLocks noGrp="1"/>
          </p:cNvSpPr>
          <p:nvPr>
            <p:ph idx="1"/>
          </p:nvPr>
        </p:nvSpPr>
        <p:spPr>
          <a:xfrm>
            <a:off x="838200" y="1825624"/>
            <a:ext cx="10515600" cy="4530725"/>
          </a:xfrm>
        </p:spPr>
        <p:txBody>
          <a:bodyPr>
            <a:normAutofit lnSpcReduction="10000"/>
          </a:bodyPr>
          <a:lstStyle/>
          <a:p>
            <a:r>
              <a:rPr lang="en-US" dirty="0"/>
              <a:t>Objective: extract representative features (vegetation, land surface temperature, atmospheric moisture and rainfall indices) from satellite imagery</a:t>
            </a:r>
          </a:p>
          <a:p>
            <a:r>
              <a:rPr lang="en-US" dirty="0"/>
              <a:t>Domain knowledge-based extraction from multiple channels (e.g., NDVI, Land Surface Temperature Indices, Moisture Indices)</a:t>
            </a:r>
          </a:p>
          <a:p>
            <a:pPr lvl="1"/>
            <a:r>
              <a:rPr lang="en-US" dirty="0"/>
              <a:t>For example, live green plants appear relatively bright in the near-infrared while clouds and snow tend to be rather bright in the red (as well as other visible wavelengths) and quite dark in the near-infrared</a:t>
            </a:r>
          </a:p>
          <a:p>
            <a:pPr lvl="1"/>
            <a:endParaRPr lang="en-US" dirty="0"/>
          </a:p>
          <a:p>
            <a:endParaRPr lang="en-US" dirty="0"/>
          </a:p>
          <a:p>
            <a:r>
              <a:rPr lang="en-US" dirty="0"/>
              <a:t>Traditional ML approaches, </a:t>
            </a:r>
            <a:r>
              <a:rPr lang="en-US" dirty="0" err="1"/>
              <a:t>spatio</a:t>
            </a:r>
            <a:r>
              <a:rPr lang="en-US" dirty="0"/>
              <a:t>-temporal data mining approaches.</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498EC1-3E28-457F-AA8E-269389451584}"/>
                  </a:ext>
                </a:extLst>
              </p:cNvPr>
              <p:cNvSpPr txBox="1"/>
              <p:nvPr/>
            </p:nvSpPr>
            <p:spPr>
              <a:xfrm>
                <a:off x="2907323" y="4720372"/>
                <a:ext cx="4976446" cy="9896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NDVI</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𝑁𝐼𝑅</m:t>
                          </m:r>
                          <m:r>
                            <a:rPr lang="en-US" sz="2000" b="0" i="1" smtClean="0">
                              <a:latin typeface="Cambria Math" panose="02040503050406030204" pitchFamily="18" charset="0"/>
                            </a:rPr>
                            <m:t>−</m:t>
                          </m:r>
                          <m:r>
                            <a:rPr lang="en-US" sz="2000" b="0" i="1" smtClean="0">
                              <a:latin typeface="Cambria Math" panose="02040503050406030204" pitchFamily="18" charset="0"/>
                            </a:rPr>
                            <m:t>𝑅𝑒𝑑</m:t>
                          </m:r>
                        </m:num>
                        <m:den>
                          <m:r>
                            <a:rPr lang="en-US" sz="2000" b="0" i="1" smtClean="0">
                              <a:latin typeface="Cambria Math" panose="02040503050406030204" pitchFamily="18" charset="0"/>
                            </a:rPr>
                            <m:t>𝑁𝐼𝑅</m:t>
                          </m:r>
                          <m:r>
                            <a:rPr lang="en-US" sz="2000" b="0" i="1" smtClean="0">
                              <a:latin typeface="Cambria Math" panose="02040503050406030204" pitchFamily="18" charset="0"/>
                            </a:rPr>
                            <m:t>+</m:t>
                          </m:r>
                          <m:r>
                            <a:rPr lang="en-US" sz="2000" b="0" i="1" smtClean="0">
                              <a:latin typeface="Cambria Math" panose="02040503050406030204" pitchFamily="18" charset="0"/>
                            </a:rPr>
                            <m:t>𝑅𝑒𝑑</m:t>
                          </m:r>
                        </m:den>
                      </m:f>
                    </m:oMath>
                  </m:oMathPara>
                </a14:m>
                <a:endParaRPr lang="en-US" sz="2000" b="0" dirty="0"/>
              </a:p>
              <a:p>
                <a:endParaRPr lang="en-US" sz="2000" dirty="0"/>
              </a:p>
            </p:txBody>
          </p:sp>
        </mc:Choice>
        <mc:Fallback xmlns="">
          <p:sp>
            <p:nvSpPr>
              <p:cNvPr id="4" name="TextBox 3">
                <a:extLst>
                  <a:ext uri="{FF2B5EF4-FFF2-40B4-BE49-F238E27FC236}">
                    <a16:creationId xmlns:a16="http://schemas.microsoft.com/office/drawing/2014/main" id="{48498EC1-3E28-457F-AA8E-269389451584}"/>
                  </a:ext>
                </a:extLst>
              </p:cNvPr>
              <p:cNvSpPr txBox="1">
                <a:spLocks noRot="1" noChangeAspect="1" noMove="1" noResize="1" noEditPoints="1" noAdjustHandles="1" noChangeArrowheads="1" noChangeShapeType="1" noTextEdit="1"/>
              </p:cNvSpPr>
              <p:nvPr/>
            </p:nvSpPr>
            <p:spPr>
              <a:xfrm>
                <a:off x="2907323" y="4720372"/>
                <a:ext cx="4976446" cy="98963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878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660D-6180-409F-A313-FF2C4B4810F7}"/>
              </a:ext>
            </a:extLst>
          </p:cNvPr>
          <p:cNvSpPr>
            <a:spLocks noGrp="1"/>
          </p:cNvSpPr>
          <p:nvPr>
            <p:ph type="title"/>
          </p:nvPr>
        </p:nvSpPr>
        <p:spPr>
          <a:xfrm>
            <a:off x="838200" y="154107"/>
            <a:ext cx="10515600" cy="1325563"/>
          </a:xfrm>
        </p:spPr>
        <p:txBody>
          <a:bodyPr/>
          <a:lstStyle/>
          <a:p>
            <a:r>
              <a:rPr lang="en-US" dirty="0"/>
              <a:t>Use RS to predict cholera outbreaks</a:t>
            </a:r>
          </a:p>
        </p:txBody>
      </p:sp>
      <p:sp>
        <p:nvSpPr>
          <p:cNvPr id="3" name="Content Placeholder 2">
            <a:extLst>
              <a:ext uri="{FF2B5EF4-FFF2-40B4-BE49-F238E27FC236}">
                <a16:creationId xmlns:a16="http://schemas.microsoft.com/office/drawing/2014/main" id="{128D2593-3872-4470-9DD9-96A17E7A9E2E}"/>
              </a:ext>
            </a:extLst>
          </p:cNvPr>
          <p:cNvSpPr>
            <a:spLocks noGrp="1"/>
          </p:cNvSpPr>
          <p:nvPr>
            <p:ph idx="1"/>
          </p:nvPr>
        </p:nvSpPr>
        <p:spPr>
          <a:xfrm>
            <a:off x="838200" y="1690688"/>
            <a:ext cx="5545015" cy="4504957"/>
          </a:xfrm>
        </p:spPr>
        <p:txBody>
          <a:bodyPr>
            <a:normAutofit/>
          </a:bodyPr>
          <a:lstStyle/>
          <a:p>
            <a:pPr algn="l"/>
            <a:r>
              <a:rPr lang="en-US" sz="2100" dirty="0"/>
              <a:t>Motivation: Flooding is the most frequent natural weather disaster (30%–46% of natural disasters in 2004–2005), affecting &gt;70 million persons worldwide each year.</a:t>
            </a:r>
          </a:p>
          <a:p>
            <a:pPr algn="l"/>
            <a:r>
              <a:rPr lang="en-US" sz="2100" dirty="0" err="1"/>
              <a:t>Lobitz</a:t>
            </a:r>
            <a:r>
              <a:rPr lang="en-US" sz="2100" dirty="0"/>
              <a:t> et al. extract sea surface temperature and sea surface height from satellite data, and then use them as input to statistical model to predict Cholera cases in Bangladesh.</a:t>
            </a:r>
          </a:p>
          <a:p>
            <a:r>
              <a:rPr lang="en-US" sz="2100" dirty="0"/>
              <a:t>Ford et al. use sea surface temperature, sea surface height, and chlorophyll A levels to cholera outbreaks in South America.</a:t>
            </a:r>
          </a:p>
          <a:p>
            <a:r>
              <a:rPr lang="en-US" sz="2100" dirty="0"/>
              <a:t>Can be used for other diseases associated with floods such as diarrhea, typhoid, hepatitis (jaundice), and leptospirosis.</a:t>
            </a:r>
          </a:p>
          <a:p>
            <a:endParaRPr lang="en-US" sz="2000" dirty="0"/>
          </a:p>
          <a:p>
            <a:endParaRPr lang="en-US" dirty="0"/>
          </a:p>
          <a:p>
            <a:endParaRPr lang="en-US" dirty="0"/>
          </a:p>
        </p:txBody>
      </p:sp>
      <p:sp>
        <p:nvSpPr>
          <p:cNvPr id="4" name="TextBox 3">
            <a:extLst>
              <a:ext uri="{FF2B5EF4-FFF2-40B4-BE49-F238E27FC236}">
                <a16:creationId xmlns:a16="http://schemas.microsoft.com/office/drawing/2014/main" id="{1C10E39E-8D0F-4E62-A6BE-105FD463B0A8}"/>
              </a:ext>
            </a:extLst>
          </p:cNvPr>
          <p:cNvSpPr txBox="1"/>
          <p:nvPr/>
        </p:nvSpPr>
        <p:spPr>
          <a:xfrm>
            <a:off x="732692" y="6424246"/>
            <a:ext cx="10562493" cy="677108"/>
          </a:xfrm>
          <a:prstGeom prst="rect">
            <a:avLst/>
          </a:prstGeom>
          <a:noFill/>
        </p:spPr>
        <p:txBody>
          <a:bodyPr wrap="square" rtlCol="0">
            <a:spAutoFit/>
          </a:bodyPr>
          <a:lstStyle/>
          <a:p>
            <a:r>
              <a:rPr lang="en-US" sz="1100" dirty="0" err="1">
                <a:solidFill>
                  <a:srgbClr val="000000"/>
                </a:solidFill>
                <a:latin typeface="arial" panose="020B0604020202020204" pitchFamily="34" charset="0"/>
              </a:rPr>
              <a:t>Lobitz</a:t>
            </a:r>
            <a:r>
              <a:rPr lang="en-US" sz="1100" dirty="0">
                <a:solidFill>
                  <a:srgbClr val="000000"/>
                </a:solidFill>
                <a:latin typeface="arial" panose="020B0604020202020204" pitchFamily="34" charset="0"/>
              </a:rPr>
              <a:t> et al.</a:t>
            </a:r>
            <a:r>
              <a:rPr lang="en-US" sz="1100" i="0" u="none" strike="noStrike" baseline="0" dirty="0">
                <a:latin typeface="URWPalladioL-Bold"/>
              </a:rPr>
              <a:t> </a:t>
            </a:r>
            <a:r>
              <a:rPr lang="en-US" sz="1100" i="0" dirty="0">
                <a:solidFill>
                  <a:srgbClr val="000000"/>
                </a:solidFill>
                <a:effectLst/>
                <a:latin typeface="Open Sans"/>
              </a:rPr>
              <a:t>Climate and infectious disease: Use of remote sensing for detection of </a:t>
            </a:r>
            <a:r>
              <a:rPr lang="en-US" sz="1100" i="1" dirty="0">
                <a:solidFill>
                  <a:srgbClr val="000000"/>
                </a:solidFill>
                <a:effectLst/>
                <a:latin typeface="Open Sans"/>
              </a:rPr>
              <a:t>Vibrio cholerae</a:t>
            </a:r>
            <a:r>
              <a:rPr lang="en-US" sz="1100" i="0" dirty="0">
                <a:solidFill>
                  <a:srgbClr val="000000"/>
                </a:solidFill>
                <a:effectLst/>
                <a:latin typeface="Open Sans"/>
              </a:rPr>
              <a:t> by indirect measurement</a:t>
            </a:r>
            <a:r>
              <a:rPr lang="en-US" sz="1100" i="0" u="none" strike="noStrike" baseline="0" dirty="0">
                <a:latin typeface="URWPalladioL-Bold"/>
              </a:rPr>
              <a:t>. PNAS</a:t>
            </a:r>
            <a:r>
              <a:rPr lang="en-US" sz="1100" dirty="0">
                <a:solidFill>
                  <a:srgbClr val="000000"/>
                </a:solidFill>
                <a:latin typeface="arial" panose="020B0604020202020204" pitchFamily="34" charset="0"/>
              </a:rPr>
              <a:t>. 2000</a:t>
            </a:r>
          </a:p>
          <a:p>
            <a:r>
              <a:rPr lang="en-US" sz="1100" dirty="0">
                <a:solidFill>
                  <a:srgbClr val="000000"/>
                </a:solidFill>
                <a:latin typeface="arial" panose="020B0604020202020204" pitchFamily="34" charset="0"/>
              </a:rPr>
              <a:t>Ford et al. Using Satellite Images of Environmental Changes to Predict Infectious Disease Outbreaks. </a:t>
            </a:r>
            <a:r>
              <a:rPr lang="en-US" sz="1100" dirty="0" err="1">
                <a:solidFill>
                  <a:srgbClr val="000000"/>
                </a:solidFill>
                <a:latin typeface="arial" panose="020B0604020202020204" pitchFamily="34" charset="0"/>
              </a:rPr>
              <a:t>Emerg</a:t>
            </a:r>
            <a:r>
              <a:rPr lang="en-US" sz="1100" dirty="0">
                <a:solidFill>
                  <a:srgbClr val="000000"/>
                </a:solidFill>
                <a:latin typeface="arial" panose="020B0604020202020204" pitchFamily="34" charset="0"/>
              </a:rPr>
              <a:t> Infect Dis. 2009</a:t>
            </a:r>
          </a:p>
          <a:p>
            <a:endParaRPr lang="en-US" sz="1600" dirty="0"/>
          </a:p>
        </p:txBody>
      </p:sp>
      <p:pic>
        <p:nvPicPr>
          <p:cNvPr id="6" name="Picture 5" descr="Chart, histogram&#10;&#10;Description automatically generated">
            <a:extLst>
              <a:ext uri="{FF2B5EF4-FFF2-40B4-BE49-F238E27FC236}">
                <a16:creationId xmlns:a16="http://schemas.microsoft.com/office/drawing/2014/main" id="{280CD5EA-6557-4F81-A42E-7F67E88F1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853" y="3761456"/>
            <a:ext cx="3658332" cy="2590099"/>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E285C620-3491-4CF9-8964-7E9637605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222" y="1103859"/>
            <a:ext cx="4191000" cy="2600325"/>
          </a:xfrm>
          <a:prstGeom prst="rect">
            <a:avLst/>
          </a:prstGeom>
        </p:spPr>
      </p:pic>
      <p:sp>
        <p:nvSpPr>
          <p:cNvPr id="9" name="TextBox 8">
            <a:extLst>
              <a:ext uri="{FF2B5EF4-FFF2-40B4-BE49-F238E27FC236}">
                <a16:creationId xmlns:a16="http://schemas.microsoft.com/office/drawing/2014/main" id="{CF476473-3E16-4009-BBC5-75320264E99E}"/>
              </a:ext>
            </a:extLst>
          </p:cNvPr>
          <p:cNvSpPr txBox="1"/>
          <p:nvPr/>
        </p:nvSpPr>
        <p:spPr>
          <a:xfrm>
            <a:off x="11060723" y="2162908"/>
            <a:ext cx="849923" cy="646331"/>
          </a:xfrm>
          <a:prstGeom prst="rect">
            <a:avLst/>
          </a:prstGeom>
          <a:noFill/>
        </p:spPr>
        <p:txBody>
          <a:bodyPr wrap="square" rtlCol="0">
            <a:spAutoFit/>
          </a:bodyPr>
          <a:lstStyle/>
          <a:p>
            <a:r>
              <a:rPr lang="en-US" dirty="0" err="1"/>
              <a:t>Lobitz</a:t>
            </a:r>
            <a:r>
              <a:rPr lang="en-US" dirty="0"/>
              <a:t> et al.</a:t>
            </a:r>
          </a:p>
        </p:txBody>
      </p:sp>
      <p:sp>
        <p:nvSpPr>
          <p:cNvPr id="10" name="TextBox 9">
            <a:extLst>
              <a:ext uri="{FF2B5EF4-FFF2-40B4-BE49-F238E27FC236}">
                <a16:creationId xmlns:a16="http://schemas.microsoft.com/office/drawing/2014/main" id="{AEBC8392-53B4-4965-82B7-DB2F18E99333}"/>
              </a:ext>
            </a:extLst>
          </p:cNvPr>
          <p:cNvSpPr txBox="1"/>
          <p:nvPr/>
        </p:nvSpPr>
        <p:spPr>
          <a:xfrm>
            <a:off x="11024823" y="5121029"/>
            <a:ext cx="1131277" cy="369332"/>
          </a:xfrm>
          <a:prstGeom prst="rect">
            <a:avLst/>
          </a:prstGeom>
          <a:noFill/>
        </p:spPr>
        <p:txBody>
          <a:bodyPr wrap="square" rtlCol="0">
            <a:spAutoFit/>
          </a:bodyPr>
          <a:lstStyle/>
          <a:p>
            <a:r>
              <a:rPr lang="en-US" dirty="0"/>
              <a:t>Ford et al.</a:t>
            </a:r>
          </a:p>
        </p:txBody>
      </p:sp>
    </p:spTree>
    <p:extLst>
      <p:ext uri="{BB962C8B-B14F-4D97-AF65-F5344CB8AC3E}">
        <p14:creationId xmlns:p14="http://schemas.microsoft.com/office/powerpoint/2010/main" val="1563889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FD4-4CCC-48C0-A6EF-EE245DAE6D11}"/>
              </a:ext>
            </a:extLst>
          </p:cNvPr>
          <p:cNvSpPr>
            <a:spLocks noGrp="1"/>
          </p:cNvSpPr>
          <p:nvPr>
            <p:ph type="title"/>
          </p:nvPr>
        </p:nvSpPr>
        <p:spPr/>
        <p:txBody>
          <a:bodyPr/>
          <a:lstStyle/>
          <a:p>
            <a:r>
              <a:rPr lang="en-US" dirty="0"/>
              <a:t>RS research for vector-borne disease</a:t>
            </a:r>
          </a:p>
        </p:txBody>
      </p:sp>
      <p:sp>
        <p:nvSpPr>
          <p:cNvPr id="3" name="Content Placeholder 2">
            <a:extLst>
              <a:ext uri="{FF2B5EF4-FFF2-40B4-BE49-F238E27FC236}">
                <a16:creationId xmlns:a16="http://schemas.microsoft.com/office/drawing/2014/main" id="{F99FD09B-9028-4690-A4AC-694846FB6A6E}"/>
              </a:ext>
            </a:extLst>
          </p:cNvPr>
          <p:cNvSpPr>
            <a:spLocks noGrp="1"/>
          </p:cNvSpPr>
          <p:nvPr>
            <p:ph idx="1"/>
          </p:nvPr>
        </p:nvSpPr>
        <p:spPr/>
        <p:txBody>
          <a:bodyPr>
            <a:normAutofit fontScale="85000" lnSpcReduction="20000"/>
          </a:bodyPr>
          <a:lstStyle/>
          <a:p>
            <a:r>
              <a:rPr lang="en-US" dirty="0"/>
              <a:t>Objective: Study the spread of mosquito-borne diseases, including Malaria, Dengue, West Nile Virus</a:t>
            </a:r>
          </a:p>
          <a:p>
            <a:r>
              <a:rPr lang="en-US" dirty="0"/>
              <a:t>Input: </a:t>
            </a:r>
          </a:p>
          <a:p>
            <a:pPr lvl="1"/>
            <a:r>
              <a:rPr lang="en-US" dirty="0"/>
              <a:t>1) environmental/climate variables (e.g., air temperature, soil temperature, SST, </a:t>
            </a:r>
            <a:r>
              <a:rPr lang="en-US" dirty="0" err="1"/>
              <a:t>precip</a:t>
            </a:r>
            <a:r>
              <a:rPr lang="en-US" dirty="0"/>
              <a:t>, NDVI, EVI), </a:t>
            </a:r>
          </a:p>
          <a:p>
            <a:pPr lvl="1"/>
            <a:r>
              <a:rPr lang="en-US" dirty="0"/>
              <a:t>2)non-environmental variables: Population density (estimated from the intensity of nighttime light), running water, hygienic services, etc.</a:t>
            </a:r>
          </a:p>
          <a:p>
            <a:pPr algn="l"/>
            <a:r>
              <a:rPr lang="en-US" dirty="0"/>
              <a:t>Output labels: epidemiological data (disease incidence, prevalence or case, mortality data)</a:t>
            </a:r>
          </a:p>
          <a:p>
            <a:r>
              <a:rPr lang="en-US" dirty="0"/>
              <a:t>Modeling approaches: </a:t>
            </a:r>
            <a:endParaRPr lang="en-US" sz="2600" dirty="0"/>
          </a:p>
          <a:p>
            <a:pPr lvl="1"/>
            <a:r>
              <a:rPr lang="en-US" dirty="0"/>
              <a:t>Simple regression models</a:t>
            </a:r>
          </a:p>
          <a:p>
            <a:pPr lvl="1"/>
            <a:r>
              <a:rPr lang="en-US" dirty="0"/>
              <a:t>Statistical models: ARIMA, spatial statistics</a:t>
            </a:r>
          </a:p>
          <a:p>
            <a:pPr lvl="1"/>
            <a:r>
              <a:rPr lang="en-US" dirty="0"/>
              <a:t>Probabilistic graphical models</a:t>
            </a:r>
          </a:p>
          <a:p>
            <a:pPr lvl="1"/>
            <a:r>
              <a:rPr lang="en-US" dirty="0"/>
              <a:t>ML methods (SVM, ANN, and ensemble approaches)  </a:t>
            </a:r>
          </a:p>
        </p:txBody>
      </p:sp>
      <p:sp>
        <p:nvSpPr>
          <p:cNvPr id="4" name="TextBox 3">
            <a:extLst>
              <a:ext uri="{FF2B5EF4-FFF2-40B4-BE49-F238E27FC236}">
                <a16:creationId xmlns:a16="http://schemas.microsoft.com/office/drawing/2014/main" id="{DA7AEAC2-72DA-4558-879D-B4EA98EA317A}"/>
              </a:ext>
            </a:extLst>
          </p:cNvPr>
          <p:cNvSpPr txBox="1"/>
          <p:nvPr/>
        </p:nvSpPr>
        <p:spPr>
          <a:xfrm>
            <a:off x="914400" y="6276612"/>
            <a:ext cx="10562493" cy="830997"/>
          </a:xfrm>
          <a:prstGeom prst="rect">
            <a:avLst/>
          </a:prstGeom>
          <a:noFill/>
        </p:spPr>
        <p:txBody>
          <a:bodyPr wrap="square" rtlCol="0">
            <a:spAutoFit/>
          </a:bodyPr>
          <a:lstStyle/>
          <a:p>
            <a:pPr algn="l"/>
            <a:r>
              <a:rPr lang="en-US" sz="1600" dirty="0" err="1">
                <a:solidFill>
                  <a:srgbClr val="000000"/>
                </a:solidFill>
                <a:latin typeface="arial" panose="020B0604020202020204" pitchFamily="34" charset="0"/>
              </a:rPr>
              <a:t>Parselia</a:t>
            </a:r>
            <a:r>
              <a:rPr lang="en-US" sz="1600" dirty="0">
                <a:solidFill>
                  <a:srgbClr val="000000"/>
                </a:solidFill>
                <a:latin typeface="arial" panose="020B0604020202020204" pitchFamily="34" charset="0"/>
              </a:rPr>
              <a:t> et al</a:t>
            </a:r>
            <a:r>
              <a:rPr lang="en-US" sz="1400" dirty="0">
                <a:solidFill>
                  <a:srgbClr val="000000"/>
                </a:solidFill>
                <a:latin typeface="arial" panose="020B0604020202020204" pitchFamily="34" charset="0"/>
              </a:rPr>
              <a:t>. Satellite Earth Observation Data in Epidemiological Modeling of Malaria, Dengue and West Nile Virus: A Scoping Review. Remote Sensing. 2019</a:t>
            </a:r>
            <a:endParaRPr lang="en-US" sz="1600" dirty="0">
              <a:solidFill>
                <a:srgbClr val="000000"/>
              </a:solidFill>
              <a:latin typeface="arial" panose="020B0604020202020204" pitchFamily="34" charset="0"/>
            </a:endParaRPr>
          </a:p>
          <a:p>
            <a:endParaRPr lang="en-US" sz="1600" dirty="0"/>
          </a:p>
        </p:txBody>
      </p:sp>
    </p:spTree>
    <p:extLst>
      <p:ext uri="{BB962C8B-B14F-4D97-AF65-F5344CB8AC3E}">
        <p14:creationId xmlns:p14="http://schemas.microsoft.com/office/powerpoint/2010/main" val="3724110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72558-2285-43E9-B2E0-520ACFF5B2E0}"/>
              </a:ext>
            </a:extLst>
          </p:cNvPr>
          <p:cNvSpPr>
            <a:spLocks noGrp="1"/>
          </p:cNvSpPr>
          <p:nvPr>
            <p:ph type="title"/>
          </p:nvPr>
        </p:nvSpPr>
        <p:spPr/>
        <p:txBody>
          <a:bodyPr/>
          <a:lstStyle/>
          <a:p>
            <a:r>
              <a:rPr lang="en-US" dirty="0"/>
              <a:t>Other references</a:t>
            </a:r>
          </a:p>
        </p:txBody>
      </p:sp>
      <p:sp>
        <p:nvSpPr>
          <p:cNvPr id="3" name="Content Placeholder 2">
            <a:extLst>
              <a:ext uri="{FF2B5EF4-FFF2-40B4-BE49-F238E27FC236}">
                <a16:creationId xmlns:a16="http://schemas.microsoft.com/office/drawing/2014/main" id="{4A98F750-4C0C-4D7C-B12B-640CDC8D462C}"/>
              </a:ext>
            </a:extLst>
          </p:cNvPr>
          <p:cNvSpPr>
            <a:spLocks noGrp="1"/>
          </p:cNvSpPr>
          <p:nvPr>
            <p:ph idx="1"/>
          </p:nvPr>
        </p:nvSpPr>
        <p:spPr/>
        <p:txBody>
          <a:bodyPr>
            <a:noAutofit/>
          </a:bodyPr>
          <a:lstStyle/>
          <a:p>
            <a:pPr marL="0" indent="0">
              <a:buNone/>
            </a:pPr>
            <a:r>
              <a:rPr lang="en-US" b="0" i="0" dirty="0">
                <a:solidFill>
                  <a:srgbClr val="222222"/>
                </a:solidFill>
                <a:effectLst/>
              </a:rPr>
              <a:t>Modeling other climate-related variables</a:t>
            </a:r>
          </a:p>
          <a:p>
            <a:pPr lvl="1"/>
            <a:r>
              <a:rPr lang="en-US" sz="2000" b="0" i="0" dirty="0">
                <a:solidFill>
                  <a:srgbClr val="222222"/>
                </a:solidFill>
                <a:effectLst/>
              </a:rPr>
              <a:t>Lin et al. "Mining public datasets for modeling intra-city PM2. 5 concentrations at a fine spatial resolution." In </a:t>
            </a:r>
            <a:r>
              <a:rPr lang="en-US" sz="2000" b="0" i="1" dirty="0">
                <a:solidFill>
                  <a:srgbClr val="222222"/>
                </a:solidFill>
                <a:effectLst/>
              </a:rPr>
              <a:t>Proceedings of the 25th ACM SIGSPATIAL international conference on advances in geographic information systems</a:t>
            </a:r>
            <a:r>
              <a:rPr lang="en-US" sz="2000" b="0" i="0" dirty="0">
                <a:solidFill>
                  <a:srgbClr val="222222"/>
                </a:solidFill>
                <a:effectLst/>
              </a:rPr>
              <a:t>, 2017.</a:t>
            </a:r>
            <a:endParaRPr lang="en-US" sz="2000" dirty="0"/>
          </a:p>
          <a:p>
            <a:pPr lvl="1"/>
            <a:r>
              <a:rPr lang="en-US" sz="2000" b="0" i="0" dirty="0" err="1">
                <a:solidFill>
                  <a:srgbClr val="222222"/>
                </a:solidFill>
                <a:effectLst/>
              </a:rPr>
              <a:t>Kotchi</a:t>
            </a:r>
            <a:r>
              <a:rPr lang="en-US" sz="2000" dirty="0">
                <a:solidFill>
                  <a:srgbClr val="222222"/>
                </a:solidFill>
              </a:rPr>
              <a:t> et al</a:t>
            </a:r>
            <a:r>
              <a:rPr lang="en-US" sz="2000" b="0" i="0" dirty="0">
                <a:solidFill>
                  <a:srgbClr val="222222"/>
                </a:solidFill>
                <a:effectLst/>
              </a:rPr>
              <a:t>. "Using Earth observation images to inform risk assessment and mapping of climate change related infectious diseases." </a:t>
            </a:r>
            <a:r>
              <a:rPr lang="en-US" sz="2000" b="0" i="1" dirty="0">
                <a:solidFill>
                  <a:srgbClr val="222222"/>
                </a:solidFill>
                <a:effectLst/>
              </a:rPr>
              <a:t>Canada Communicable Disease Report</a:t>
            </a:r>
            <a:r>
              <a:rPr lang="en-US" sz="2000" dirty="0">
                <a:solidFill>
                  <a:srgbClr val="222222"/>
                </a:solidFill>
              </a:rPr>
              <a:t>, 2019</a:t>
            </a:r>
            <a:r>
              <a:rPr lang="en-US" sz="2000" b="0" i="0" dirty="0">
                <a:solidFill>
                  <a:srgbClr val="222222"/>
                </a:solidFill>
                <a:effectLst/>
              </a:rPr>
              <a:t>.</a:t>
            </a:r>
            <a:endParaRPr lang="en-US" sz="2000" dirty="0"/>
          </a:p>
          <a:p>
            <a:endParaRPr lang="en-US" dirty="0"/>
          </a:p>
          <a:p>
            <a:pPr marL="0" indent="0">
              <a:buNone/>
            </a:pPr>
            <a:r>
              <a:rPr lang="en-US" dirty="0"/>
              <a:t>Study on other diseases</a:t>
            </a:r>
          </a:p>
          <a:p>
            <a:pPr lvl="1"/>
            <a:r>
              <a:rPr lang="en-US" sz="2000" dirty="0">
                <a:solidFill>
                  <a:srgbClr val="222222"/>
                </a:solidFill>
              </a:rPr>
              <a:t>(Vector-borne disease) </a:t>
            </a:r>
            <a:r>
              <a:rPr lang="en-US" sz="2000" dirty="0" err="1">
                <a:solidFill>
                  <a:srgbClr val="222222"/>
                </a:solidFill>
              </a:rPr>
              <a:t>Ceccato</a:t>
            </a:r>
            <a:r>
              <a:rPr lang="en-US" sz="2000" dirty="0">
                <a:solidFill>
                  <a:srgbClr val="222222"/>
                </a:solidFill>
              </a:rPr>
              <a:t> et al. "Data and tools to integrate climate and environmental information into public health." Infectious diseases of poverty, 2018.</a:t>
            </a:r>
          </a:p>
          <a:p>
            <a:pPr lvl="1"/>
            <a:r>
              <a:rPr lang="en-US" sz="2000" dirty="0">
                <a:solidFill>
                  <a:srgbClr val="222222"/>
                </a:solidFill>
              </a:rPr>
              <a:t>(</a:t>
            </a:r>
            <a:r>
              <a:rPr lang="en-US" sz="2000" b="0" i="0" dirty="0">
                <a:solidFill>
                  <a:srgbClr val="222222"/>
                </a:solidFill>
                <a:effectLst/>
              </a:rPr>
              <a:t>Brucellosis, ANN</a:t>
            </a:r>
            <a:r>
              <a:rPr lang="en-US" sz="2000" dirty="0">
                <a:solidFill>
                  <a:srgbClr val="222222"/>
                </a:solidFill>
              </a:rPr>
              <a:t>) Wang et al. A Remote Sensing Data Based Artificial Neural Network Approach for Predicting Climate-Sensitive Infectious Disease Outbreaks: A Case Study of Human Brucellosis, Remote Sensing, 2017</a:t>
            </a:r>
          </a:p>
          <a:p>
            <a:endParaRPr lang="en-US" dirty="0"/>
          </a:p>
        </p:txBody>
      </p:sp>
    </p:spTree>
    <p:extLst>
      <p:ext uri="{BB962C8B-B14F-4D97-AF65-F5344CB8AC3E}">
        <p14:creationId xmlns:p14="http://schemas.microsoft.com/office/powerpoint/2010/main" val="1267920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088E3-0B8E-4AC1-8638-A1AD8296208F}"/>
              </a:ext>
            </a:extLst>
          </p:cNvPr>
          <p:cNvSpPr>
            <a:spLocks noGrp="1"/>
          </p:cNvSpPr>
          <p:nvPr>
            <p:ph type="title"/>
          </p:nvPr>
        </p:nvSpPr>
        <p:spPr/>
        <p:txBody>
          <a:bodyPr/>
          <a:lstStyle/>
          <a:p>
            <a:r>
              <a:rPr lang="en-US" dirty="0"/>
              <a:t>Remote sensing for COVID-19</a:t>
            </a:r>
          </a:p>
        </p:txBody>
      </p:sp>
      <p:sp>
        <p:nvSpPr>
          <p:cNvPr id="3" name="Content Placeholder 2">
            <a:extLst>
              <a:ext uri="{FF2B5EF4-FFF2-40B4-BE49-F238E27FC236}">
                <a16:creationId xmlns:a16="http://schemas.microsoft.com/office/drawing/2014/main" id="{CD7EA1EC-3BCD-42A0-AE77-C34402C08708}"/>
              </a:ext>
            </a:extLst>
          </p:cNvPr>
          <p:cNvSpPr>
            <a:spLocks noGrp="1"/>
          </p:cNvSpPr>
          <p:nvPr>
            <p:ph idx="1"/>
          </p:nvPr>
        </p:nvSpPr>
        <p:spPr>
          <a:xfrm>
            <a:off x="838200" y="1825625"/>
            <a:ext cx="10515600" cy="876544"/>
          </a:xfrm>
        </p:spPr>
        <p:txBody>
          <a:bodyPr/>
          <a:lstStyle/>
          <a:p>
            <a:r>
              <a:rPr lang="en-US" dirty="0"/>
              <a:t>How to use remote sensing in analyzing COVID infection?</a:t>
            </a:r>
          </a:p>
        </p:txBody>
      </p:sp>
      <p:sp>
        <p:nvSpPr>
          <p:cNvPr id="4" name="TextBox 3">
            <a:extLst>
              <a:ext uri="{FF2B5EF4-FFF2-40B4-BE49-F238E27FC236}">
                <a16:creationId xmlns:a16="http://schemas.microsoft.com/office/drawing/2014/main" id="{FD683433-33EB-46B3-801F-3B03764507CE}"/>
              </a:ext>
            </a:extLst>
          </p:cNvPr>
          <p:cNvSpPr txBox="1"/>
          <p:nvPr/>
        </p:nvSpPr>
        <p:spPr>
          <a:xfrm>
            <a:off x="914400" y="6176963"/>
            <a:ext cx="10562493" cy="584775"/>
          </a:xfrm>
          <a:prstGeom prst="rect">
            <a:avLst/>
          </a:prstGeom>
          <a:noFill/>
        </p:spPr>
        <p:txBody>
          <a:bodyPr wrap="square" rtlCol="0">
            <a:spAutoFit/>
          </a:bodyPr>
          <a:lstStyle/>
          <a:p>
            <a:r>
              <a:rPr lang="en-US" sz="1600" dirty="0">
                <a:solidFill>
                  <a:srgbClr val="000000"/>
                </a:solidFill>
                <a:latin typeface="arial" panose="020B0604020202020204" pitchFamily="34" charset="0"/>
              </a:rPr>
              <a:t>Kanga et al. Analyzing the Risk to COVID‐19 Infection using Remote Sensing and GIS. Risk Analysis. 2021</a:t>
            </a:r>
          </a:p>
          <a:p>
            <a:endParaRPr lang="en-US" sz="1600" dirty="0"/>
          </a:p>
        </p:txBody>
      </p:sp>
      <p:sp>
        <p:nvSpPr>
          <p:cNvPr id="5" name="TextBox 4">
            <a:extLst>
              <a:ext uri="{FF2B5EF4-FFF2-40B4-BE49-F238E27FC236}">
                <a16:creationId xmlns:a16="http://schemas.microsoft.com/office/drawing/2014/main" id="{B28A681C-BAA5-4E7B-824E-B7560E782489}"/>
              </a:ext>
            </a:extLst>
          </p:cNvPr>
          <p:cNvSpPr txBox="1"/>
          <p:nvPr/>
        </p:nvSpPr>
        <p:spPr>
          <a:xfrm>
            <a:off x="3124199" y="4215969"/>
            <a:ext cx="1014047" cy="369332"/>
          </a:xfrm>
          <a:prstGeom prst="rect">
            <a:avLst/>
          </a:prstGeom>
          <a:noFill/>
          <a:ln>
            <a:solidFill>
              <a:schemeClr val="tx1"/>
            </a:solidFill>
          </a:ln>
        </p:spPr>
        <p:txBody>
          <a:bodyPr wrap="square" rtlCol="0">
            <a:spAutoFit/>
          </a:bodyPr>
          <a:lstStyle/>
          <a:p>
            <a:pPr algn="ctr"/>
            <a:r>
              <a:rPr lang="en-US" dirty="0"/>
              <a:t>Hazard</a:t>
            </a:r>
          </a:p>
        </p:txBody>
      </p:sp>
      <p:sp>
        <p:nvSpPr>
          <p:cNvPr id="6" name="TextBox 5">
            <a:extLst>
              <a:ext uri="{FF2B5EF4-FFF2-40B4-BE49-F238E27FC236}">
                <a16:creationId xmlns:a16="http://schemas.microsoft.com/office/drawing/2014/main" id="{F5873154-AD21-44C0-87B9-E7292F822519}"/>
              </a:ext>
            </a:extLst>
          </p:cNvPr>
          <p:cNvSpPr txBox="1"/>
          <p:nvPr/>
        </p:nvSpPr>
        <p:spPr>
          <a:xfrm>
            <a:off x="5501052" y="4223353"/>
            <a:ext cx="1623647" cy="369332"/>
          </a:xfrm>
          <a:prstGeom prst="rect">
            <a:avLst/>
          </a:prstGeom>
          <a:noFill/>
          <a:ln>
            <a:solidFill>
              <a:schemeClr val="tx1"/>
            </a:solidFill>
          </a:ln>
        </p:spPr>
        <p:txBody>
          <a:bodyPr wrap="square" rtlCol="0">
            <a:spAutoFit/>
          </a:bodyPr>
          <a:lstStyle/>
          <a:p>
            <a:pPr algn="ctr"/>
            <a:r>
              <a:rPr lang="en-US" dirty="0"/>
              <a:t>Vulnerability</a:t>
            </a:r>
          </a:p>
        </p:txBody>
      </p:sp>
      <p:sp>
        <p:nvSpPr>
          <p:cNvPr id="7" name="TextBox 6">
            <a:extLst>
              <a:ext uri="{FF2B5EF4-FFF2-40B4-BE49-F238E27FC236}">
                <a16:creationId xmlns:a16="http://schemas.microsoft.com/office/drawing/2014/main" id="{5AA5E6EB-E8E6-488C-8A0E-E222767F99EC}"/>
              </a:ext>
            </a:extLst>
          </p:cNvPr>
          <p:cNvSpPr txBox="1"/>
          <p:nvPr/>
        </p:nvSpPr>
        <p:spPr>
          <a:xfrm>
            <a:off x="2514601" y="2589276"/>
            <a:ext cx="2227385" cy="646331"/>
          </a:xfrm>
          <a:prstGeom prst="rect">
            <a:avLst/>
          </a:prstGeom>
          <a:noFill/>
          <a:ln>
            <a:solidFill>
              <a:schemeClr val="tx1"/>
            </a:solidFill>
          </a:ln>
        </p:spPr>
        <p:txBody>
          <a:bodyPr wrap="square" rtlCol="0">
            <a:spAutoFit/>
          </a:bodyPr>
          <a:lstStyle/>
          <a:p>
            <a:pPr algn="ctr"/>
            <a:r>
              <a:rPr lang="en-US" dirty="0"/>
              <a:t>Worldview RS data, hotspot zones </a:t>
            </a:r>
          </a:p>
        </p:txBody>
      </p:sp>
      <p:cxnSp>
        <p:nvCxnSpPr>
          <p:cNvPr id="9" name="Straight Arrow Connector 8">
            <a:extLst>
              <a:ext uri="{FF2B5EF4-FFF2-40B4-BE49-F238E27FC236}">
                <a16:creationId xmlns:a16="http://schemas.microsoft.com/office/drawing/2014/main" id="{F02333A5-2BFC-4E80-9BE1-EDED61ED6610}"/>
              </a:ext>
            </a:extLst>
          </p:cNvPr>
          <p:cNvCxnSpPr>
            <a:stCxn id="7" idx="2"/>
            <a:endCxn id="5" idx="0"/>
          </p:cNvCxnSpPr>
          <p:nvPr/>
        </p:nvCxnSpPr>
        <p:spPr>
          <a:xfrm>
            <a:off x="3628294" y="3235607"/>
            <a:ext cx="2929" cy="9803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313350-5F30-4B1C-A019-77FC35113FD7}"/>
              </a:ext>
            </a:extLst>
          </p:cNvPr>
          <p:cNvSpPr txBox="1"/>
          <p:nvPr/>
        </p:nvSpPr>
        <p:spPr>
          <a:xfrm>
            <a:off x="5023339" y="2589276"/>
            <a:ext cx="2561492" cy="923330"/>
          </a:xfrm>
          <a:prstGeom prst="rect">
            <a:avLst/>
          </a:prstGeom>
          <a:noFill/>
          <a:ln>
            <a:solidFill>
              <a:schemeClr val="tx1"/>
            </a:solidFill>
          </a:ln>
        </p:spPr>
        <p:txBody>
          <a:bodyPr wrap="square" rtlCol="0">
            <a:spAutoFit/>
          </a:bodyPr>
          <a:lstStyle/>
          <a:p>
            <a:pPr algn="ctr"/>
            <a:r>
              <a:rPr lang="en-US" dirty="0"/>
              <a:t>Census data, population density, % workers, groundwater well data</a:t>
            </a:r>
          </a:p>
        </p:txBody>
      </p:sp>
      <p:cxnSp>
        <p:nvCxnSpPr>
          <p:cNvPr id="11" name="Straight Arrow Connector 10">
            <a:extLst>
              <a:ext uri="{FF2B5EF4-FFF2-40B4-BE49-F238E27FC236}">
                <a16:creationId xmlns:a16="http://schemas.microsoft.com/office/drawing/2014/main" id="{813101BA-7714-4FF9-8507-3FFF953B4DBB}"/>
              </a:ext>
            </a:extLst>
          </p:cNvPr>
          <p:cNvCxnSpPr>
            <a:cxnSpLocks/>
            <a:stCxn id="10" idx="2"/>
            <a:endCxn id="6" idx="0"/>
          </p:cNvCxnSpPr>
          <p:nvPr/>
        </p:nvCxnSpPr>
        <p:spPr>
          <a:xfrm>
            <a:off x="6304085" y="3512606"/>
            <a:ext cx="8791" cy="7107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14DDBA-8558-4B1C-B259-73648540CC7E}"/>
              </a:ext>
            </a:extLst>
          </p:cNvPr>
          <p:cNvSpPr txBox="1"/>
          <p:nvPr/>
        </p:nvSpPr>
        <p:spPr>
          <a:xfrm>
            <a:off x="3815862" y="5202212"/>
            <a:ext cx="2344615" cy="646331"/>
          </a:xfrm>
          <a:prstGeom prst="rect">
            <a:avLst/>
          </a:prstGeom>
          <a:noFill/>
          <a:ln>
            <a:solidFill>
              <a:schemeClr val="tx1"/>
            </a:solidFill>
          </a:ln>
        </p:spPr>
        <p:txBody>
          <a:bodyPr wrap="square" rtlCol="0">
            <a:spAutoFit/>
          </a:bodyPr>
          <a:lstStyle/>
          <a:p>
            <a:pPr algn="ctr"/>
            <a:r>
              <a:rPr lang="en-US" dirty="0"/>
              <a:t>Risk assessment and decision making</a:t>
            </a:r>
          </a:p>
        </p:txBody>
      </p:sp>
      <p:cxnSp>
        <p:nvCxnSpPr>
          <p:cNvPr id="16" name="Straight Arrow Connector 15">
            <a:extLst>
              <a:ext uri="{FF2B5EF4-FFF2-40B4-BE49-F238E27FC236}">
                <a16:creationId xmlns:a16="http://schemas.microsoft.com/office/drawing/2014/main" id="{D19DD6DE-16CA-4BE0-91D7-E30990FB2D03}"/>
              </a:ext>
            </a:extLst>
          </p:cNvPr>
          <p:cNvCxnSpPr>
            <a:cxnSpLocks/>
            <a:stCxn id="5" idx="2"/>
            <a:endCxn id="15" idx="0"/>
          </p:cNvCxnSpPr>
          <p:nvPr/>
        </p:nvCxnSpPr>
        <p:spPr>
          <a:xfrm>
            <a:off x="3631223" y="4585301"/>
            <a:ext cx="1356947" cy="6169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CC53469-AFF9-46FD-BBCE-4BB6E2D8C1A0}"/>
              </a:ext>
            </a:extLst>
          </p:cNvPr>
          <p:cNvCxnSpPr>
            <a:cxnSpLocks/>
            <a:stCxn id="6" idx="2"/>
            <a:endCxn id="15" idx="0"/>
          </p:cNvCxnSpPr>
          <p:nvPr/>
        </p:nvCxnSpPr>
        <p:spPr>
          <a:xfrm flipH="1">
            <a:off x="4988170" y="4592685"/>
            <a:ext cx="1324706" cy="6095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AC13687-2B93-4E6E-8FF1-D638EF323936}"/>
              </a:ext>
            </a:extLst>
          </p:cNvPr>
          <p:cNvSpPr txBox="1"/>
          <p:nvPr/>
        </p:nvSpPr>
        <p:spPr>
          <a:xfrm>
            <a:off x="1292470" y="4709090"/>
            <a:ext cx="1014047" cy="369332"/>
          </a:xfrm>
          <a:prstGeom prst="rect">
            <a:avLst/>
          </a:prstGeom>
          <a:noFill/>
          <a:ln>
            <a:noFill/>
          </a:ln>
        </p:spPr>
        <p:txBody>
          <a:bodyPr wrap="square" rtlCol="0">
            <a:spAutoFit/>
          </a:bodyPr>
          <a:lstStyle/>
          <a:p>
            <a:pPr algn="ctr"/>
            <a:endParaRPr lang="en-US" dirty="0"/>
          </a:p>
        </p:txBody>
      </p:sp>
      <p:sp>
        <p:nvSpPr>
          <p:cNvPr id="23" name="TextBox 22">
            <a:extLst>
              <a:ext uri="{FF2B5EF4-FFF2-40B4-BE49-F238E27FC236}">
                <a16:creationId xmlns:a16="http://schemas.microsoft.com/office/drawing/2014/main" id="{32D54871-48CD-447E-9C47-137C60111381}"/>
              </a:ext>
            </a:extLst>
          </p:cNvPr>
          <p:cNvSpPr txBox="1"/>
          <p:nvPr/>
        </p:nvSpPr>
        <p:spPr>
          <a:xfrm>
            <a:off x="3853964" y="3526515"/>
            <a:ext cx="2239104" cy="646331"/>
          </a:xfrm>
          <a:prstGeom prst="rect">
            <a:avLst/>
          </a:prstGeom>
          <a:noFill/>
          <a:ln>
            <a:noFill/>
          </a:ln>
        </p:spPr>
        <p:txBody>
          <a:bodyPr wrap="square" rtlCol="0">
            <a:spAutoFit/>
          </a:bodyPr>
          <a:lstStyle/>
          <a:p>
            <a:pPr algn="ctr"/>
            <a:r>
              <a:rPr lang="en-US" i="1" dirty="0"/>
              <a:t>GIS-based weighted overlay analysis</a:t>
            </a:r>
          </a:p>
        </p:txBody>
      </p:sp>
    </p:spTree>
    <p:extLst>
      <p:ext uri="{BB962C8B-B14F-4D97-AF65-F5344CB8AC3E}">
        <p14:creationId xmlns:p14="http://schemas.microsoft.com/office/powerpoint/2010/main" val="392580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5F02-7FD7-488A-8D76-2FAAC23C891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6E878A8-FB7E-432A-A289-4011E492B659}"/>
              </a:ext>
            </a:extLst>
          </p:cNvPr>
          <p:cNvSpPr>
            <a:spLocks noGrp="1"/>
          </p:cNvSpPr>
          <p:nvPr>
            <p:ph idx="1"/>
          </p:nvPr>
        </p:nvSpPr>
        <p:spPr>
          <a:xfrm>
            <a:off x="838200" y="1477108"/>
            <a:ext cx="10515600" cy="4699855"/>
          </a:xfrm>
        </p:spPr>
        <p:txBody>
          <a:bodyPr>
            <a:normAutofit/>
          </a:bodyPr>
          <a:lstStyle/>
          <a:p>
            <a:r>
              <a:rPr lang="en-US" sz="3600" dirty="0"/>
              <a:t>Monitoring the </a:t>
            </a:r>
            <a:r>
              <a:rPr lang="en-US" sz="3600" dirty="0" err="1"/>
              <a:t>spatio</a:t>
            </a:r>
            <a:r>
              <a:rPr lang="en-US" sz="3600" dirty="0"/>
              <a:t>-temporal pattern of the disease infections using remote sensing data</a:t>
            </a:r>
          </a:p>
          <a:p>
            <a:pPr lvl="1"/>
            <a:r>
              <a:rPr lang="en-US" sz="3200" dirty="0">
                <a:solidFill>
                  <a:schemeClr val="accent3"/>
                </a:solidFill>
              </a:rPr>
              <a:t>Potential of using remote sensing data in monitoring large-scale changes</a:t>
            </a:r>
          </a:p>
          <a:p>
            <a:pPr lvl="1"/>
            <a:r>
              <a:rPr lang="en-US" sz="3200" dirty="0">
                <a:solidFill>
                  <a:schemeClr val="accent3"/>
                </a:solidFill>
              </a:rPr>
              <a:t>RS for studying effects of climate change on epidemics</a:t>
            </a:r>
          </a:p>
          <a:p>
            <a:pPr lvl="1"/>
            <a:r>
              <a:rPr lang="en-US" sz="3200" b="1" dirty="0"/>
              <a:t>RS for studying impacts of the pandemic</a:t>
            </a:r>
          </a:p>
          <a:p>
            <a:pPr lvl="1"/>
            <a:r>
              <a:rPr lang="en-US" sz="3200" dirty="0">
                <a:solidFill>
                  <a:schemeClr val="accent3"/>
                </a:solidFill>
              </a:rPr>
              <a:t>Future directions</a:t>
            </a:r>
          </a:p>
        </p:txBody>
      </p:sp>
    </p:spTree>
    <p:extLst>
      <p:ext uri="{BB962C8B-B14F-4D97-AF65-F5344CB8AC3E}">
        <p14:creationId xmlns:p14="http://schemas.microsoft.com/office/powerpoint/2010/main" val="213025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8865-D679-4172-A780-4D205232E4F3}"/>
              </a:ext>
            </a:extLst>
          </p:cNvPr>
          <p:cNvSpPr>
            <a:spLocks noGrp="1"/>
          </p:cNvSpPr>
          <p:nvPr>
            <p:ph type="title"/>
          </p:nvPr>
        </p:nvSpPr>
        <p:spPr/>
        <p:txBody>
          <a:bodyPr>
            <a:normAutofit/>
          </a:bodyPr>
          <a:lstStyle/>
          <a:p>
            <a:r>
              <a:rPr lang="en-US" sz="4000" dirty="0"/>
              <a:t>RS for studying impacts of the pandemic</a:t>
            </a:r>
          </a:p>
        </p:txBody>
      </p:sp>
      <p:pic>
        <p:nvPicPr>
          <p:cNvPr id="5" name="modis_swath_640x480_jpg.wmv">
            <a:hlinkClick r:id="" action="ppaction://media"/>
            <a:extLst>
              <a:ext uri="{FF2B5EF4-FFF2-40B4-BE49-F238E27FC236}">
                <a16:creationId xmlns:a16="http://schemas.microsoft.com/office/drawing/2014/main" id="{42997CB7-2969-42E4-9A3A-24D31928ED40}"/>
              </a:ext>
            </a:extLst>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2264786" y="2162582"/>
            <a:ext cx="1779678" cy="1334759"/>
          </a:xfrm>
          <a:prstGeom prst="rect">
            <a:avLst/>
          </a:prstGeom>
        </p:spPr>
      </p:pic>
      <p:sp>
        <p:nvSpPr>
          <p:cNvPr id="6" name="Right Arrow 25">
            <a:extLst>
              <a:ext uri="{FF2B5EF4-FFF2-40B4-BE49-F238E27FC236}">
                <a16:creationId xmlns:a16="http://schemas.microsoft.com/office/drawing/2014/main" id="{FAD28F90-A5C2-4935-8851-58329CC0E2CE}"/>
              </a:ext>
            </a:extLst>
          </p:cNvPr>
          <p:cNvSpPr/>
          <p:nvPr/>
        </p:nvSpPr>
        <p:spPr>
          <a:xfrm>
            <a:off x="4290648" y="2726254"/>
            <a:ext cx="358109" cy="207417"/>
          </a:xfrm>
          <a:prstGeom prst="rightArrow">
            <a:avLst/>
          </a:prstGeom>
          <a:solidFill>
            <a:srgbClr val="FFC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677F99F-D9F8-46B2-899F-DD3B802588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2786" y="2112831"/>
            <a:ext cx="2109279" cy="1543662"/>
          </a:xfrm>
          <a:prstGeom prst="rect">
            <a:avLst/>
          </a:prstGeom>
        </p:spPr>
      </p:pic>
      <p:sp>
        <p:nvSpPr>
          <p:cNvPr id="8" name="TextBox 7">
            <a:extLst>
              <a:ext uri="{FF2B5EF4-FFF2-40B4-BE49-F238E27FC236}">
                <a16:creationId xmlns:a16="http://schemas.microsoft.com/office/drawing/2014/main" id="{CF68C404-20F4-45F8-83A0-E8A4EB6966FB}"/>
              </a:ext>
            </a:extLst>
          </p:cNvPr>
          <p:cNvSpPr txBox="1"/>
          <p:nvPr/>
        </p:nvSpPr>
        <p:spPr>
          <a:xfrm>
            <a:off x="4628835" y="1622982"/>
            <a:ext cx="2195778" cy="369332"/>
          </a:xfrm>
          <a:prstGeom prst="rect">
            <a:avLst/>
          </a:prstGeom>
          <a:noFill/>
        </p:spPr>
        <p:txBody>
          <a:bodyPr wrap="square" rtlCol="0">
            <a:spAutoFit/>
          </a:bodyPr>
          <a:lstStyle/>
          <a:p>
            <a:r>
              <a:rPr lang="en-US" dirty="0" err="1"/>
              <a:t>Spatio</a:t>
            </a:r>
            <a:r>
              <a:rPr lang="en-US" dirty="0"/>
              <a:t>-temporal data</a:t>
            </a:r>
          </a:p>
        </p:txBody>
      </p:sp>
      <p:cxnSp>
        <p:nvCxnSpPr>
          <p:cNvPr id="10" name="Straight Arrow Connector 9">
            <a:extLst>
              <a:ext uri="{FF2B5EF4-FFF2-40B4-BE49-F238E27FC236}">
                <a16:creationId xmlns:a16="http://schemas.microsoft.com/office/drawing/2014/main" id="{739FBD03-25F4-4CDF-B3AA-F9FBC58E6113}"/>
              </a:ext>
            </a:extLst>
          </p:cNvPr>
          <p:cNvCxnSpPr>
            <a:cxnSpLocks/>
          </p:cNvCxnSpPr>
          <p:nvPr/>
        </p:nvCxnSpPr>
        <p:spPr>
          <a:xfrm flipH="1">
            <a:off x="3704493" y="3738252"/>
            <a:ext cx="1488830" cy="6521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301EE2-59C7-4EE9-8CA1-DA11180EEE58}"/>
              </a:ext>
            </a:extLst>
          </p:cNvPr>
          <p:cNvCxnSpPr>
            <a:cxnSpLocks/>
          </p:cNvCxnSpPr>
          <p:nvPr/>
        </p:nvCxnSpPr>
        <p:spPr>
          <a:xfrm flipH="1">
            <a:off x="5533293" y="3763108"/>
            <a:ext cx="1" cy="5704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4B691D-1D5C-4791-8949-F9CE426D91E4}"/>
              </a:ext>
            </a:extLst>
          </p:cNvPr>
          <p:cNvCxnSpPr>
            <a:cxnSpLocks/>
          </p:cNvCxnSpPr>
          <p:nvPr/>
        </p:nvCxnSpPr>
        <p:spPr>
          <a:xfrm>
            <a:off x="5797062" y="3738252"/>
            <a:ext cx="2625969" cy="5952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EA6CA0-99F2-41FE-A373-B352FCC02E96}"/>
              </a:ext>
            </a:extLst>
          </p:cNvPr>
          <p:cNvSpPr txBox="1"/>
          <p:nvPr/>
        </p:nvSpPr>
        <p:spPr>
          <a:xfrm>
            <a:off x="2196812" y="4417833"/>
            <a:ext cx="2227385" cy="923330"/>
          </a:xfrm>
          <a:prstGeom prst="rect">
            <a:avLst/>
          </a:prstGeom>
          <a:noFill/>
          <a:ln>
            <a:solidFill>
              <a:schemeClr val="tx1"/>
            </a:solidFill>
          </a:ln>
        </p:spPr>
        <p:txBody>
          <a:bodyPr wrap="square" rtlCol="0">
            <a:spAutoFit/>
          </a:bodyPr>
          <a:lstStyle/>
          <a:p>
            <a:pPr algn="ctr"/>
            <a:r>
              <a:rPr lang="en-US" dirty="0"/>
              <a:t>Variables related to human activities, economy, etc.</a:t>
            </a:r>
          </a:p>
        </p:txBody>
      </p:sp>
      <p:sp>
        <p:nvSpPr>
          <p:cNvPr id="20" name="TextBox 19">
            <a:extLst>
              <a:ext uri="{FF2B5EF4-FFF2-40B4-BE49-F238E27FC236}">
                <a16:creationId xmlns:a16="http://schemas.microsoft.com/office/drawing/2014/main" id="{C30BA4DB-D74E-4A9B-ACF3-7A5EF586243A}"/>
              </a:ext>
            </a:extLst>
          </p:cNvPr>
          <p:cNvSpPr txBox="1"/>
          <p:nvPr/>
        </p:nvSpPr>
        <p:spPr>
          <a:xfrm>
            <a:off x="4657786" y="4417833"/>
            <a:ext cx="2227385" cy="923330"/>
          </a:xfrm>
          <a:prstGeom prst="rect">
            <a:avLst/>
          </a:prstGeom>
          <a:noFill/>
          <a:ln>
            <a:solidFill>
              <a:schemeClr val="tx1"/>
            </a:solidFill>
          </a:ln>
        </p:spPr>
        <p:txBody>
          <a:bodyPr wrap="square" rtlCol="0">
            <a:spAutoFit/>
          </a:bodyPr>
          <a:lstStyle/>
          <a:p>
            <a:pPr algn="ctr"/>
            <a:r>
              <a:rPr lang="en-US" dirty="0"/>
              <a:t>Variables related to human activities, economy, etc.</a:t>
            </a:r>
          </a:p>
        </p:txBody>
      </p:sp>
      <p:sp>
        <p:nvSpPr>
          <p:cNvPr id="21" name="TextBox 20">
            <a:extLst>
              <a:ext uri="{FF2B5EF4-FFF2-40B4-BE49-F238E27FC236}">
                <a16:creationId xmlns:a16="http://schemas.microsoft.com/office/drawing/2014/main" id="{9D73BBFB-73D5-4E48-9B5D-F0CB06BD4ED1}"/>
              </a:ext>
            </a:extLst>
          </p:cNvPr>
          <p:cNvSpPr txBox="1"/>
          <p:nvPr/>
        </p:nvSpPr>
        <p:spPr>
          <a:xfrm>
            <a:off x="8059621" y="4417833"/>
            <a:ext cx="2227385" cy="923330"/>
          </a:xfrm>
          <a:prstGeom prst="rect">
            <a:avLst/>
          </a:prstGeom>
          <a:noFill/>
          <a:ln>
            <a:solidFill>
              <a:schemeClr val="tx1"/>
            </a:solidFill>
          </a:ln>
        </p:spPr>
        <p:txBody>
          <a:bodyPr wrap="square" rtlCol="0">
            <a:spAutoFit/>
          </a:bodyPr>
          <a:lstStyle/>
          <a:p>
            <a:pPr algn="ctr"/>
            <a:r>
              <a:rPr lang="en-US" dirty="0"/>
              <a:t>Variables related to human activities, economy, etc.</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1C945A3-52AE-4502-BA6D-54425BEFE01A}"/>
                  </a:ext>
                </a:extLst>
              </p:cNvPr>
              <p:cNvSpPr txBox="1"/>
              <p:nvPr/>
            </p:nvSpPr>
            <p:spPr>
              <a:xfrm>
                <a:off x="2040932" y="4034801"/>
                <a:ext cx="2227385" cy="369332"/>
              </a:xfrm>
              <a:prstGeom prst="rect">
                <a:avLst/>
              </a:prstGeom>
              <a:noFill/>
              <a:ln>
                <a:noFill/>
              </a:ln>
            </p:spPr>
            <p:txBody>
              <a:bodyPr wrap="square" rtlCol="0">
                <a:spAutoFit/>
              </a:bodyPr>
              <a:lstStyle/>
              <a:p>
                <a:pPr algn="ctr"/>
                <a:r>
                  <a:rPr lang="en-US" b="1" dirty="0"/>
                  <a:t>Day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𝟏</m:t>
                        </m:r>
                      </m:sub>
                    </m:sSub>
                  </m:oMath>
                </a14:m>
                <a:endParaRPr lang="en-US" b="1" dirty="0"/>
              </a:p>
            </p:txBody>
          </p:sp>
        </mc:Choice>
        <mc:Fallback xmlns="">
          <p:sp>
            <p:nvSpPr>
              <p:cNvPr id="22" name="TextBox 21">
                <a:extLst>
                  <a:ext uri="{FF2B5EF4-FFF2-40B4-BE49-F238E27FC236}">
                    <a16:creationId xmlns:a16="http://schemas.microsoft.com/office/drawing/2014/main" id="{F1C945A3-52AE-4502-BA6D-54425BEFE01A}"/>
                  </a:ext>
                </a:extLst>
              </p:cNvPr>
              <p:cNvSpPr txBox="1">
                <a:spLocks noRot="1" noChangeAspect="1" noMove="1" noResize="1" noEditPoints="1" noAdjustHandles="1" noChangeArrowheads="1" noChangeShapeType="1" noTextEdit="1"/>
              </p:cNvSpPr>
              <p:nvPr/>
            </p:nvSpPr>
            <p:spPr>
              <a:xfrm>
                <a:off x="2040932" y="4034801"/>
                <a:ext cx="2227385" cy="369332"/>
              </a:xfrm>
              <a:prstGeom prst="rect">
                <a:avLst/>
              </a:prstGeom>
              <a:blipFill>
                <a:blip r:embed="rId6"/>
                <a:stretch>
                  <a:fillRect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F1BFCD-B16A-4A86-9331-DE34E5A4DA92}"/>
                  </a:ext>
                </a:extLst>
              </p:cNvPr>
              <p:cNvSpPr txBox="1"/>
              <p:nvPr/>
            </p:nvSpPr>
            <p:spPr>
              <a:xfrm>
                <a:off x="4884849" y="4036856"/>
                <a:ext cx="2227385" cy="369332"/>
              </a:xfrm>
              <a:prstGeom prst="rect">
                <a:avLst/>
              </a:prstGeom>
              <a:noFill/>
              <a:ln>
                <a:noFill/>
              </a:ln>
            </p:spPr>
            <p:txBody>
              <a:bodyPr wrap="square" rtlCol="0">
                <a:spAutoFit/>
              </a:bodyPr>
              <a:lstStyle/>
              <a:p>
                <a:pPr algn="ctr"/>
                <a:r>
                  <a:rPr lang="en-US" b="1" dirty="0"/>
                  <a:t>Day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𝟐</m:t>
                        </m:r>
                      </m:sub>
                    </m:sSub>
                  </m:oMath>
                </a14:m>
                <a:endParaRPr lang="en-US" b="1" dirty="0"/>
              </a:p>
            </p:txBody>
          </p:sp>
        </mc:Choice>
        <mc:Fallback xmlns="">
          <p:sp>
            <p:nvSpPr>
              <p:cNvPr id="23" name="TextBox 22">
                <a:extLst>
                  <a:ext uri="{FF2B5EF4-FFF2-40B4-BE49-F238E27FC236}">
                    <a16:creationId xmlns:a16="http://schemas.microsoft.com/office/drawing/2014/main" id="{24F1BFCD-B16A-4A86-9331-DE34E5A4DA92}"/>
                  </a:ext>
                </a:extLst>
              </p:cNvPr>
              <p:cNvSpPr txBox="1">
                <a:spLocks noRot="1" noChangeAspect="1" noMove="1" noResize="1" noEditPoints="1" noAdjustHandles="1" noChangeArrowheads="1" noChangeShapeType="1" noTextEdit="1"/>
              </p:cNvSpPr>
              <p:nvPr/>
            </p:nvSpPr>
            <p:spPr>
              <a:xfrm>
                <a:off x="4884849" y="4036856"/>
                <a:ext cx="2227385" cy="369332"/>
              </a:xfrm>
              <a:prstGeom prst="rect">
                <a:avLst/>
              </a:prstGeom>
              <a:blipFill>
                <a:blip r:embed="rId7"/>
                <a:stretch>
                  <a:fillRect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1626054-F15E-49F7-990E-14BE41BF165F}"/>
                  </a:ext>
                </a:extLst>
              </p:cNvPr>
              <p:cNvSpPr txBox="1"/>
              <p:nvPr/>
            </p:nvSpPr>
            <p:spPr>
              <a:xfrm>
                <a:off x="8009049" y="4034801"/>
                <a:ext cx="2227385" cy="369332"/>
              </a:xfrm>
              <a:prstGeom prst="rect">
                <a:avLst/>
              </a:prstGeom>
              <a:noFill/>
              <a:ln>
                <a:noFill/>
              </a:ln>
            </p:spPr>
            <p:txBody>
              <a:bodyPr wrap="square" rtlCol="0">
                <a:spAutoFit/>
              </a:bodyPr>
              <a:lstStyle/>
              <a:p>
                <a:pPr algn="ctr"/>
                <a:r>
                  <a:rPr lang="en-US" b="1" dirty="0"/>
                  <a:t>Day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𝑻</m:t>
                        </m:r>
                      </m:sub>
                    </m:sSub>
                  </m:oMath>
                </a14:m>
                <a:endParaRPr lang="en-US" b="1" dirty="0"/>
              </a:p>
            </p:txBody>
          </p:sp>
        </mc:Choice>
        <mc:Fallback xmlns="">
          <p:sp>
            <p:nvSpPr>
              <p:cNvPr id="24" name="TextBox 23">
                <a:extLst>
                  <a:ext uri="{FF2B5EF4-FFF2-40B4-BE49-F238E27FC236}">
                    <a16:creationId xmlns:a16="http://schemas.microsoft.com/office/drawing/2014/main" id="{41626054-F15E-49F7-990E-14BE41BF165F}"/>
                  </a:ext>
                </a:extLst>
              </p:cNvPr>
              <p:cNvSpPr txBox="1">
                <a:spLocks noRot="1" noChangeAspect="1" noMove="1" noResize="1" noEditPoints="1" noAdjustHandles="1" noChangeArrowheads="1" noChangeShapeType="1" noTextEdit="1"/>
              </p:cNvSpPr>
              <p:nvPr/>
            </p:nvSpPr>
            <p:spPr>
              <a:xfrm>
                <a:off x="8009049" y="4034801"/>
                <a:ext cx="2227385" cy="369332"/>
              </a:xfrm>
              <a:prstGeom prst="rect">
                <a:avLst/>
              </a:prstGeom>
              <a:blipFill>
                <a:blip r:embed="rId8"/>
                <a:stretch>
                  <a:fillRect t="-10000" b="-26667"/>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D0CFFE74-CDD8-4E69-AF1B-35DE937C7EEE}"/>
              </a:ext>
            </a:extLst>
          </p:cNvPr>
          <p:cNvSpPr txBox="1"/>
          <p:nvPr/>
        </p:nvSpPr>
        <p:spPr>
          <a:xfrm>
            <a:off x="6358704" y="4607278"/>
            <a:ext cx="2227385" cy="461665"/>
          </a:xfrm>
          <a:prstGeom prst="rect">
            <a:avLst/>
          </a:prstGeom>
          <a:noFill/>
          <a:ln>
            <a:noFill/>
          </a:ln>
        </p:spPr>
        <p:txBody>
          <a:bodyPr wrap="square" rtlCol="0">
            <a:spAutoFit/>
          </a:bodyPr>
          <a:lstStyle/>
          <a:p>
            <a:pPr algn="ctr"/>
            <a:r>
              <a:rPr lang="en-US" sz="2400" b="1" dirty="0"/>
              <a:t>. . .</a:t>
            </a:r>
          </a:p>
        </p:txBody>
      </p:sp>
      <p:cxnSp>
        <p:nvCxnSpPr>
          <p:cNvPr id="27" name="Straight Connector 26">
            <a:extLst>
              <a:ext uri="{FF2B5EF4-FFF2-40B4-BE49-F238E27FC236}">
                <a16:creationId xmlns:a16="http://schemas.microsoft.com/office/drawing/2014/main" id="{CEC6A7ED-7350-49ED-9F27-47303212484C}"/>
              </a:ext>
            </a:extLst>
          </p:cNvPr>
          <p:cNvCxnSpPr>
            <a:cxnSpLocks/>
          </p:cNvCxnSpPr>
          <p:nvPr/>
        </p:nvCxnSpPr>
        <p:spPr>
          <a:xfrm>
            <a:off x="7210487" y="3839308"/>
            <a:ext cx="23725" cy="275492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E495E66-3945-483C-9547-5A1DA9FF9ED9}"/>
              </a:ext>
            </a:extLst>
          </p:cNvPr>
          <p:cNvCxnSpPr>
            <a:cxnSpLocks/>
          </p:cNvCxnSpPr>
          <p:nvPr/>
        </p:nvCxnSpPr>
        <p:spPr>
          <a:xfrm flipH="1">
            <a:off x="3810000" y="6148754"/>
            <a:ext cx="3307561" cy="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409CA12-E499-49C6-82CE-9DE6C9EFAEF5}"/>
              </a:ext>
            </a:extLst>
          </p:cNvPr>
          <p:cNvCxnSpPr>
            <a:cxnSpLocks/>
          </p:cNvCxnSpPr>
          <p:nvPr/>
        </p:nvCxnSpPr>
        <p:spPr>
          <a:xfrm>
            <a:off x="7320534" y="6148754"/>
            <a:ext cx="2966472" cy="0"/>
          </a:xfrm>
          <a:prstGeom prst="straightConnector1">
            <a:avLst/>
          </a:prstGeom>
          <a:ln w="15875">
            <a:tailEnd type="triangle" w="med"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C90D0F-A15D-4544-B9BC-E7FBCE1D3321}"/>
              </a:ext>
            </a:extLst>
          </p:cNvPr>
          <p:cNvSpPr txBox="1"/>
          <p:nvPr/>
        </p:nvSpPr>
        <p:spPr>
          <a:xfrm>
            <a:off x="5049988" y="5779422"/>
            <a:ext cx="2227385" cy="369332"/>
          </a:xfrm>
          <a:prstGeom prst="rect">
            <a:avLst/>
          </a:prstGeom>
          <a:noFill/>
          <a:ln>
            <a:noFill/>
          </a:ln>
        </p:spPr>
        <p:txBody>
          <a:bodyPr wrap="square" rtlCol="0">
            <a:spAutoFit/>
          </a:bodyPr>
          <a:lstStyle/>
          <a:p>
            <a:pPr algn="ctr"/>
            <a:r>
              <a:rPr lang="en-US" i="1" dirty="0"/>
              <a:t>Before pandemic </a:t>
            </a:r>
          </a:p>
        </p:txBody>
      </p:sp>
      <p:sp>
        <p:nvSpPr>
          <p:cNvPr id="35" name="TextBox 34">
            <a:extLst>
              <a:ext uri="{FF2B5EF4-FFF2-40B4-BE49-F238E27FC236}">
                <a16:creationId xmlns:a16="http://schemas.microsoft.com/office/drawing/2014/main" id="{CEA0CFDE-B6F2-4181-A872-D5063A933F5F}"/>
              </a:ext>
            </a:extLst>
          </p:cNvPr>
          <p:cNvSpPr txBox="1"/>
          <p:nvPr/>
        </p:nvSpPr>
        <p:spPr>
          <a:xfrm>
            <a:off x="7382022" y="5779422"/>
            <a:ext cx="2227385" cy="369332"/>
          </a:xfrm>
          <a:prstGeom prst="rect">
            <a:avLst/>
          </a:prstGeom>
          <a:noFill/>
          <a:ln>
            <a:noFill/>
          </a:ln>
        </p:spPr>
        <p:txBody>
          <a:bodyPr wrap="square" rtlCol="0">
            <a:spAutoFit/>
          </a:bodyPr>
          <a:lstStyle/>
          <a:p>
            <a:pPr algn="ctr"/>
            <a:r>
              <a:rPr lang="en-US" i="1" dirty="0"/>
              <a:t>After pandemic </a:t>
            </a:r>
          </a:p>
        </p:txBody>
      </p:sp>
    </p:spTree>
    <p:extLst>
      <p:ext uri="{BB962C8B-B14F-4D97-AF65-F5344CB8AC3E}">
        <p14:creationId xmlns:p14="http://schemas.microsoft.com/office/powerpoint/2010/main" val="119693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motesensing 12 01576 g002">
            <a:extLst>
              <a:ext uri="{FF2B5EF4-FFF2-40B4-BE49-F238E27FC236}">
                <a16:creationId xmlns:a16="http://schemas.microsoft.com/office/drawing/2014/main" id="{AA3EAE7C-4869-468A-BF23-04B1DEF3F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526" y="903977"/>
            <a:ext cx="3258595" cy="24010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EC9833-7747-4AAF-80DD-9E722CDFCDCA}"/>
              </a:ext>
            </a:extLst>
          </p:cNvPr>
          <p:cNvSpPr>
            <a:spLocks noGrp="1"/>
          </p:cNvSpPr>
          <p:nvPr>
            <p:ph type="title"/>
          </p:nvPr>
        </p:nvSpPr>
        <p:spPr>
          <a:xfrm>
            <a:off x="838200" y="-114920"/>
            <a:ext cx="10515600" cy="1325563"/>
          </a:xfrm>
        </p:spPr>
        <p:txBody>
          <a:bodyPr/>
          <a:lstStyle/>
          <a:p>
            <a:r>
              <a:rPr lang="en-US" sz="4400" dirty="0"/>
              <a:t>RS for studying impacts of the pandemic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AD5DE6-C70F-4251-871F-61C657539BFE}"/>
                  </a:ext>
                </a:extLst>
              </p:cNvPr>
              <p:cNvSpPr>
                <a:spLocks noGrp="1"/>
              </p:cNvSpPr>
              <p:nvPr>
                <p:ph idx="1"/>
              </p:nvPr>
            </p:nvSpPr>
            <p:spPr>
              <a:xfrm>
                <a:off x="838200" y="1825625"/>
                <a:ext cx="5690347" cy="4351338"/>
              </a:xfrm>
            </p:spPr>
            <p:txBody>
              <a:bodyPr/>
              <a:lstStyle/>
              <a:p>
                <a:r>
                  <a:rPr lang="en-US" b="0" i="0" dirty="0">
                    <a:solidFill>
                      <a:srgbClr val="222222"/>
                    </a:solidFill>
                    <a:effectLst/>
                  </a:rPr>
                  <a:t>Human activities: Nighttime Light radiance before and during the pandemic in mainland China (Liu et al.)</a:t>
                </a:r>
                <a:endParaRPr lang="en-US" dirty="0">
                  <a:solidFill>
                    <a:srgbClr val="222222"/>
                  </a:solidFill>
                </a:endParaRPr>
              </a:p>
              <a:p>
                <a:endParaRPr lang="en-US" dirty="0">
                  <a:solidFill>
                    <a:srgbClr val="222222"/>
                  </a:solidFill>
                </a:endParaRPr>
              </a:p>
              <a:p>
                <a:r>
                  <a:rPr lang="en-US" dirty="0">
                    <a:solidFill>
                      <a:srgbClr val="222222"/>
                    </a:solidFill>
                  </a:rPr>
                  <a:t>Air quality: reduction of </a:t>
                </a:r>
                <a14:m>
                  <m:oMath xmlns:m="http://schemas.openxmlformats.org/officeDocument/2006/math">
                    <m:r>
                      <m:rPr>
                        <m:sty m:val="p"/>
                      </m:rPr>
                      <a:rPr lang="en-US" b="0" i="0" smtClean="0">
                        <a:solidFill>
                          <a:srgbClr val="222222"/>
                        </a:solidFill>
                        <a:latin typeface="Cambria Math" panose="02040503050406030204" pitchFamily="18" charset="0"/>
                      </a:rPr>
                      <m:t>CO</m:t>
                    </m:r>
                  </m:oMath>
                </a14:m>
                <a:r>
                  <a:rPr lang="en-US" dirty="0">
                    <a:solidFill>
                      <a:srgbClr val="222222"/>
                    </a:solidFill>
                  </a:rPr>
                  <a:t> and </a:t>
                </a:r>
                <a14:m>
                  <m:oMath xmlns:m="http://schemas.openxmlformats.org/officeDocument/2006/math">
                    <m:r>
                      <m:rPr>
                        <m:sty m:val="p"/>
                      </m:rPr>
                      <a:rPr lang="en-US" b="0" i="0" smtClean="0">
                        <a:solidFill>
                          <a:srgbClr val="222222"/>
                        </a:solidFill>
                        <a:latin typeface="Cambria Math" panose="02040503050406030204" pitchFamily="18" charset="0"/>
                      </a:rPr>
                      <m:t>N</m:t>
                    </m:r>
                    <m:sSub>
                      <m:sSubPr>
                        <m:ctrlPr>
                          <a:rPr lang="en-US" b="0" i="1" smtClean="0">
                            <a:solidFill>
                              <a:srgbClr val="222222"/>
                            </a:solidFill>
                            <a:latin typeface="Cambria Math" panose="02040503050406030204" pitchFamily="18" charset="0"/>
                          </a:rPr>
                        </m:ctrlPr>
                      </m:sSubPr>
                      <m:e>
                        <m:r>
                          <m:rPr>
                            <m:sty m:val="p"/>
                          </m:rPr>
                          <a:rPr lang="en-US" b="0" i="0" smtClean="0">
                            <a:solidFill>
                              <a:srgbClr val="222222"/>
                            </a:solidFill>
                            <a:latin typeface="Cambria Math" panose="02040503050406030204" pitchFamily="18" charset="0"/>
                          </a:rPr>
                          <m:t>O</m:t>
                        </m:r>
                      </m:e>
                      <m:sub>
                        <m:r>
                          <a:rPr lang="en-US" b="0" i="0" smtClean="0">
                            <a:solidFill>
                              <a:srgbClr val="222222"/>
                            </a:solidFill>
                            <a:latin typeface="Cambria Math" panose="02040503050406030204" pitchFamily="18" charset="0"/>
                          </a:rPr>
                          <m:t>2</m:t>
                        </m:r>
                      </m:sub>
                    </m:sSub>
                  </m:oMath>
                </a14:m>
                <a:r>
                  <a:rPr lang="en-US" dirty="0"/>
                  <a:t> in traffic-intensive states (NY, IL, FL, TX, and CA) during the pandemic (</a:t>
                </a:r>
                <a:r>
                  <a:rPr lang="en-US" dirty="0" err="1"/>
                  <a:t>Elshobany</a:t>
                </a:r>
                <a:r>
                  <a:rPr lang="en-US" dirty="0"/>
                  <a:t> et al.).  </a:t>
                </a:r>
              </a:p>
            </p:txBody>
          </p:sp>
        </mc:Choice>
        <mc:Fallback xmlns="">
          <p:sp>
            <p:nvSpPr>
              <p:cNvPr id="3" name="Content Placeholder 2">
                <a:extLst>
                  <a:ext uri="{FF2B5EF4-FFF2-40B4-BE49-F238E27FC236}">
                    <a16:creationId xmlns:a16="http://schemas.microsoft.com/office/drawing/2014/main" id="{0FAD5DE6-C70F-4251-871F-61C657539BFE}"/>
                  </a:ext>
                </a:extLst>
              </p:cNvPr>
              <p:cNvSpPr>
                <a:spLocks noGrp="1" noRot="1" noChangeAspect="1" noMove="1" noResize="1" noEditPoints="1" noAdjustHandles="1" noChangeArrowheads="1" noChangeShapeType="1" noTextEdit="1"/>
              </p:cNvSpPr>
              <p:nvPr>
                <p:ph idx="1"/>
              </p:nvPr>
            </p:nvSpPr>
            <p:spPr>
              <a:xfrm>
                <a:off x="838200" y="1825625"/>
                <a:ext cx="5690347" cy="4351338"/>
              </a:xfrm>
              <a:blipFill>
                <a:blip r:embed="rId4"/>
                <a:stretch>
                  <a:fillRect l="-1929" t="-2241" r="-1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FB46ABE-2263-481D-A1A5-04FEC0E1B476}"/>
              </a:ext>
            </a:extLst>
          </p:cNvPr>
          <p:cNvSpPr txBox="1"/>
          <p:nvPr/>
        </p:nvSpPr>
        <p:spPr>
          <a:xfrm>
            <a:off x="1055077" y="6476729"/>
            <a:ext cx="10562493" cy="400110"/>
          </a:xfrm>
          <a:prstGeom prst="rect">
            <a:avLst/>
          </a:prstGeom>
          <a:noFill/>
        </p:spPr>
        <p:txBody>
          <a:bodyPr wrap="square" rtlCol="0">
            <a:spAutoFit/>
          </a:bodyPr>
          <a:lstStyle/>
          <a:p>
            <a:r>
              <a:rPr lang="en-US" sz="1000" dirty="0">
                <a:solidFill>
                  <a:srgbClr val="000000"/>
                </a:solidFill>
                <a:latin typeface="arial" panose="020B0604020202020204" pitchFamily="34" charset="0"/>
              </a:rPr>
              <a:t>Liu et al. Spatiotemporal Patterns of COVID-19 Impact on Human Activities and Environment in Mainland China Using Nighttime Light and Air Quality Data. Remote Sensing. 2020</a:t>
            </a:r>
          </a:p>
          <a:p>
            <a:r>
              <a:rPr lang="en-US" sz="1000" dirty="0" err="1">
                <a:solidFill>
                  <a:srgbClr val="000000"/>
                </a:solidFill>
                <a:latin typeface="arial" panose="020B0604020202020204" pitchFamily="34" charset="0"/>
              </a:rPr>
              <a:t>Elshobany</a:t>
            </a:r>
            <a:r>
              <a:rPr lang="en-US" sz="1000" dirty="0">
                <a:solidFill>
                  <a:srgbClr val="000000"/>
                </a:solidFill>
                <a:latin typeface="arial" panose="020B0604020202020204" pitchFamily="34" charset="0"/>
              </a:rPr>
              <a:t> et al. The Status of Air Quality in the United States During the COVID-19 Pandemic: A Remote Sensing Perspective. Remote Sensing. 2021</a:t>
            </a:r>
          </a:p>
        </p:txBody>
      </p:sp>
      <p:pic>
        <p:nvPicPr>
          <p:cNvPr id="2050" name="Picture 2" descr="Remotesensing 13 00369 g005">
            <a:extLst>
              <a:ext uri="{FF2B5EF4-FFF2-40B4-BE49-F238E27FC236}">
                <a16:creationId xmlns:a16="http://schemas.microsoft.com/office/drawing/2014/main" id="{96EB3C77-2B83-43DD-A003-9D0DC2DD71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4" b="80529"/>
          <a:stretch/>
        </p:blipFill>
        <p:spPr bwMode="auto">
          <a:xfrm>
            <a:off x="6952713" y="3407426"/>
            <a:ext cx="3562881" cy="10375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motesensing 13 00369 g005">
            <a:extLst>
              <a:ext uri="{FF2B5EF4-FFF2-40B4-BE49-F238E27FC236}">
                <a16:creationId xmlns:a16="http://schemas.microsoft.com/office/drawing/2014/main" id="{8888591A-F1E5-4696-B5EE-6C735C0D64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9613"/>
          <a:stretch/>
        </p:blipFill>
        <p:spPr bwMode="auto">
          <a:xfrm>
            <a:off x="6952713" y="5444296"/>
            <a:ext cx="3562881" cy="10702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motesensing 13 00369 g005">
            <a:extLst>
              <a:ext uri="{FF2B5EF4-FFF2-40B4-BE49-F238E27FC236}">
                <a16:creationId xmlns:a16="http://schemas.microsoft.com/office/drawing/2014/main" id="{72073612-81A8-4841-BBDF-4BFFA26A18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512" b="41176"/>
          <a:stretch/>
        </p:blipFill>
        <p:spPr bwMode="auto">
          <a:xfrm>
            <a:off x="6952713" y="4459894"/>
            <a:ext cx="3562881" cy="9612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23A29AE-E6DC-48BE-BF5D-8EF681F43394}"/>
              </a:ext>
            </a:extLst>
          </p:cNvPr>
          <p:cNvSpPr txBox="1"/>
          <p:nvPr/>
        </p:nvSpPr>
        <p:spPr>
          <a:xfrm>
            <a:off x="10605149" y="2128569"/>
            <a:ext cx="1405142" cy="369332"/>
          </a:xfrm>
          <a:prstGeom prst="rect">
            <a:avLst/>
          </a:prstGeom>
          <a:noFill/>
          <a:ln>
            <a:noFill/>
          </a:ln>
        </p:spPr>
        <p:txBody>
          <a:bodyPr wrap="square" rtlCol="0">
            <a:spAutoFit/>
          </a:bodyPr>
          <a:lstStyle/>
          <a:p>
            <a:pPr algn="ctr"/>
            <a:r>
              <a:rPr lang="en-US" dirty="0"/>
              <a:t>Liu et al.</a:t>
            </a:r>
          </a:p>
        </p:txBody>
      </p:sp>
      <p:sp>
        <p:nvSpPr>
          <p:cNvPr id="11" name="TextBox 10">
            <a:extLst>
              <a:ext uri="{FF2B5EF4-FFF2-40B4-BE49-F238E27FC236}">
                <a16:creationId xmlns:a16="http://schemas.microsoft.com/office/drawing/2014/main" id="{AB96DB5B-B799-45CA-9090-1BE4DB5FCDA1}"/>
              </a:ext>
            </a:extLst>
          </p:cNvPr>
          <p:cNvSpPr txBox="1"/>
          <p:nvPr/>
        </p:nvSpPr>
        <p:spPr>
          <a:xfrm>
            <a:off x="10392508" y="5026103"/>
            <a:ext cx="1675588" cy="369332"/>
          </a:xfrm>
          <a:prstGeom prst="rect">
            <a:avLst/>
          </a:prstGeom>
          <a:noFill/>
          <a:ln>
            <a:noFill/>
          </a:ln>
        </p:spPr>
        <p:txBody>
          <a:bodyPr wrap="square" rtlCol="0">
            <a:spAutoFit/>
          </a:bodyPr>
          <a:lstStyle/>
          <a:p>
            <a:pPr algn="ctr"/>
            <a:r>
              <a:rPr lang="en-US" dirty="0" err="1"/>
              <a:t>Elshobany</a:t>
            </a:r>
            <a:r>
              <a:rPr lang="en-US" dirty="0"/>
              <a:t> et al.</a:t>
            </a:r>
          </a:p>
        </p:txBody>
      </p:sp>
    </p:spTree>
    <p:extLst>
      <p:ext uri="{BB962C8B-B14F-4D97-AF65-F5344CB8AC3E}">
        <p14:creationId xmlns:p14="http://schemas.microsoft.com/office/powerpoint/2010/main" val="885814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26AD5-53DF-44EB-80EA-594326CF0DCB}"/>
              </a:ext>
            </a:extLst>
          </p:cNvPr>
          <p:cNvSpPr>
            <a:spLocks noGrp="1"/>
          </p:cNvSpPr>
          <p:nvPr>
            <p:ph type="title"/>
          </p:nvPr>
        </p:nvSpPr>
        <p:spPr>
          <a:xfrm>
            <a:off x="838200" y="224445"/>
            <a:ext cx="10515600" cy="1325563"/>
          </a:xfrm>
        </p:spPr>
        <p:txBody>
          <a:bodyPr/>
          <a:lstStyle/>
          <a:p>
            <a:r>
              <a:rPr lang="en-US" dirty="0"/>
              <a:t>Poverty and Economy</a:t>
            </a:r>
          </a:p>
        </p:txBody>
      </p:sp>
      <p:sp>
        <p:nvSpPr>
          <p:cNvPr id="3" name="Content Placeholder 2">
            <a:extLst>
              <a:ext uri="{FF2B5EF4-FFF2-40B4-BE49-F238E27FC236}">
                <a16:creationId xmlns:a16="http://schemas.microsoft.com/office/drawing/2014/main" id="{68B7536A-C553-4AEB-ACA7-BBB61A0C5AAE}"/>
              </a:ext>
            </a:extLst>
          </p:cNvPr>
          <p:cNvSpPr>
            <a:spLocks noGrp="1"/>
          </p:cNvSpPr>
          <p:nvPr>
            <p:ph idx="1"/>
          </p:nvPr>
        </p:nvSpPr>
        <p:spPr>
          <a:xfrm>
            <a:off x="838200" y="1359878"/>
            <a:ext cx="10515600" cy="4817086"/>
          </a:xfrm>
        </p:spPr>
        <p:txBody>
          <a:bodyPr>
            <a:normAutofit lnSpcReduction="10000"/>
          </a:bodyPr>
          <a:lstStyle/>
          <a:p>
            <a:r>
              <a:rPr lang="en-US" dirty="0"/>
              <a:t>O</a:t>
            </a:r>
            <a:r>
              <a:rPr lang="en-US" altLang="zh-CN" dirty="0"/>
              <a:t>bjective:</a:t>
            </a:r>
            <a:r>
              <a:rPr lang="zh-CN" altLang="en-US" dirty="0"/>
              <a:t> </a:t>
            </a:r>
            <a:r>
              <a:rPr lang="en-US" altLang="zh-CN" dirty="0"/>
              <a:t>generate</a:t>
            </a:r>
            <a:r>
              <a:rPr lang="zh-CN" altLang="en-US" dirty="0"/>
              <a:t> </a:t>
            </a:r>
            <a:r>
              <a:rPr lang="en-US" altLang="zh-CN" dirty="0"/>
              <a:t>up-to-date</a:t>
            </a:r>
            <a:r>
              <a:rPr lang="zh-CN" altLang="en-US" dirty="0"/>
              <a:t> </a:t>
            </a:r>
            <a:r>
              <a:rPr lang="en-US" altLang="zh-CN" dirty="0"/>
              <a:t>poverty maps for Nigeria using satellite imagery. </a:t>
            </a:r>
            <a:endParaRPr lang="en-US" dirty="0"/>
          </a:p>
          <a:p>
            <a:endParaRPr lang="en-US" dirty="0"/>
          </a:p>
          <a:p>
            <a:endParaRPr lang="en-US" dirty="0"/>
          </a:p>
          <a:p>
            <a:endParaRPr lang="en-US" dirty="0"/>
          </a:p>
          <a:p>
            <a:endParaRPr lang="en-US" dirty="0"/>
          </a:p>
          <a:p>
            <a:endParaRPr lang="en-US" dirty="0"/>
          </a:p>
          <a:p>
            <a:endParaRPr lang="en-US" dirty="0"/>
          </a:p>
          <a:p>
            <a:r>
              <a:rPr lang="en-US" dirty="0"/>
              <a:t>Other works: Nighttime light for studying declines and recovery in economy (</a:t>
            </a:r>
            <a:r>
              <a:rPr lang="en-US" dirty="0" err="1"/>
              <a:t>Elvidge</a:t>
            </a:r>
            <a:r>
              <a:rPr lang="en-US" dirty="0"/>
              <a:t> et al., 2020)</a:t>
            </a:r>
          </a:p>
        </p:txBody>
      </p:sp>
      <p:sp>
        <p:nvSpPr>
          <p:cNvPr id="4" name="TextBox 3">
            <a:extLst>
              <a:ext uri="{FF2B5EF4-FFF2-40B4-BE49-F238E27FC236}">
                <a16:creationId xmlns:a16="http://schemas.microsoft.com/office/drawing/2014/main" id="{82AE2F3A-90E9-428A-B497-FF9A8077369E}"/>
              </a:ext>
            </a:extLst>
          </p:cNvPr>
          <p:cNvSpPr txBox="1"/>
          <p:nvPr/>
        </p:nvSpPr>
        <p:spPr>
          <a:xfrm>
            <a:off x="732692" y="6301148"/>
            <a:ext cx="10562493" cy="523220"/>
          </a:xfrm>
          <a:prstGeom prst="rect">
            <a:avLst/>
          </a:prstGeom>
          <a:noFill/>
        </p:spPr>
        <p:txBody>
          <a:bodyPr wrap="square" rtlCol="0">
            <a:spAutoFit/>
          </a:bodyPr>
          <a:lstStyle/>
          <a:p>
            <a:r>
              <a:rPr lang="en-US" sz="1400" dirty="0" err="1"/>
              <a:t>Blumenstock</a:t>
            </a:r>
            <a:r>
              <a:rPr lang="en-US" sz="1400" dirty="0"/>
              <a:t> et al. </a:t>
            </a:r>
            <a:r>
              <a:rPr lang="en-US" sz="1400" i="0" dirty="0">
                <a:effectLst/>
              </a:rPr>
              <a:t>Using Big Data and machine learning to locate the poor in Nigeria</a:t>
            </a:r>
            <a:r>
              <a:rPr lang="en-US" sz="1400" i="0" strike="noStrike" baseline="0" dirty="0"/>
              <a:t>. </a:t>
            </a:r>
            <a:endParaRPr lang="en-US" sz="1400" dirty="0"/>
          </a:p>
          <a:p>
            <a:r>
              <a:rPr lang="en-US" sz="1400" dirty="0" err="1"/>
              <a:t>Elvidge</a:t>
            </a:r>
            <a:r>
              <a:rPr lang="en-US" sz="1400" dirty="0"/>
              <a:t> et al. </a:t>
            </a:r>
            <a:r>
              <a:rPr lang="en-US" sz="1400" i="0" dirty="0">
                <a:effectLst/>
              </a:rPr>
              <a:t>The Dimming of Lights in China during the COVID-19 Pandemic</a:t>
            </a:r>
            <a:r>
              <a:rPr lang="en-US" sz="1400" i="0" strike="noStrike" baseline="0" dirty="0"/>
              <a:t>. Remote Sensing</a:t>
            </a:r>
            <a:r>
              <a:rPr lang="en-US" sz="1400" dirty="0"/>
              <a:t>. 2020</a:t>
            </a:r>
          </a:p>
        </p:txBody>
      </p:sp>
      <p:pic>
        <p:nvPicPr>
          <p:cNvPr id="1026" name="Picture 2" descr="Figure 1. Using deep learning to construct a high-resolution poverty map from satellite imagery and other sources of geospatial Big Data ">
            <a:extLst>
              <a:ext uri="{FF2B5EF4-FFF2-40B4-BE49-F238E27FC236}">
                <a16:creationId xmlns:a16="http://schemas.microsoft.com/office/drawing/2014/main" id="{19215A40-CB41-46FD-AE1C-4C8DBE6F4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327" y="2585792"/>
            <a:ext cx="5242611" cy="20530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10DD7E-B41C-4EA2-914D-871234DEEC08}"/>
              </a:ext>
            </a:extLst>
          </p:cNvPr>
          <p:cNvSpPr txBox="1"/>
          <p:nvPr/>
        </p:nvSpPr>
        <p:spPr>
          <a:xfrm>
            <a:off x="3698631" y="2316109"/>
            <a:ext cx="2901461" cy="369332"/>
          </a:xfrm>
          <a:prstGeom prst="rect">
            <a:avLst/>
          </a:prstGeom>
          <a:noFill/>
        </p:spPr>
        <p:txBody>
          <a:bodyPr wrap="square" rtlCol="0">
            <a:spAutoFit/>
          </a:bodyPr>
          <a:lstStyle/>
          <a:p>
            <a:r>
              <a:rPr lang="en-US" dirty="0"/>
              <a:t>Maps of wealth index</a:t>
            </a:r>
          </a:p>
        </p:txBody>
      </p:sp>
      <p:pic>
        <p:nvPicPr>
          <p:cNvPr id="1028" name="Picture 4" descr="Figure 2. Validation of the accuracy of the high-resolution poverty maps, produced using “Big data” and machine learning">
            <a:extLst>
              <a:ext uri="{FF2B5EF4-FFF2-40B4-BE49-F238E27FC236}">
                <a16:creationId xmlns:a16="http://schemas.microsoft.com/office/drawing/2014/main" id="{C04381CB-A12B-4A9D-97F1-0A2F29E632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560"/>
          <a:stretch/>
        </p:blipFill>
        <p:spPr bwMode="auto">
          <a:xfrm>
            <a:off x="6910082" y="1983719"/>
            <a:ext cx="4947810" cy="30876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3C89D0-E819-410C-993A-83B6CD18B1D0}"/>
              </a:ext>
            </a:extLst>
          </p:cNvPr>
          <p:cNvSpPr txBox="1"/>
          <p:nvPr/>
        </p:nvSpPr>
        <p:spPr>
          <a:xfrm>
            <a:off x="1946030" y="4454141"/>
            <a:ext cx="3974123" cy="369332"/>
          </a:xfrm>
          <a:prstGeom prst="rect">
            <a:avLst/>
          </a:prstGeom>
          <a:noFill/>
        </p:spPr>
        <p:txBody>
          <a:bodyPr wrap="square" rtlCol="0">
            <a:spAutoFit/>
          </a:bodyPr>
          <a:lstStyle/>
          <a:p>
            <a:r>
              <a:rPr lang="en-US" dirty="0"/>
              <a:t>Gradient boosted regression tree</a:t>
            </a:r>
          </a:p>
        </p:txBody>
      </p:sp>
    </p:spTree>
    <p:extLst>
      <p:ext uri="{BB962C8B-B14F-4D97-AF65-F5344CB8AC3E}">
        <p14:creationId xmlns:p14="http://schemas.microsoft.com/office/powerpoint/2010/main" val="1798329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266" y="152400"/>
            <a:ext cx="9332180" cy="1143000"/>
          </a:xfrm>
        </p:spPr>
        <p:txBody>
          <a:bodyPr>
            <a:normAutofit/>
          </a:bodyPr>
          <a:lstStyle/>
          <a:p>
            <a:pPr algn="l"/>
            <a:r>
              <a:rPr lang="en-US" sz="3200" dirty="0"/>
              <a:t>Big Data in Remote Sensing – temporal snapshot model</a:t>
            </a:r>
          </a:p>
        </p:txBody>
      </p:sp>
      <p:pic>
        <p:nvPicPr>
          <p:cNvPr id="20" name="Picture 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1064" y="1501748"/>
            <a:ext cx="1704737" cy="1294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6073109" y="2845132"/>
            <a:ext cx="2634936" cy="600164"/>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Different </a:t>
            </a:r>
            <a:r>
              <a:rPr lang="en-US" sz="1100" b="1" dirty="0">
                <a:latin typeface="Tahoma" pitchFamily="34" charset="0"/>
                <a:ea typeface="Tahoma" pitchFamily="34" charset="0"/>
                <a:cs typeface="Tahoma" pitchFamily="34" charset="0"/>
              </a:rPr>
              <a:t>indices</a:t>
            </a:r>
            <a:r>
              <a:rPr lang="en-US" sz="1100" dirty="0">
                <a:latin typeface="Tahoma" pitchFamily="34" charset="0"/>
                <a:ea typeface="Tahoma" pitchFamily="34" charset="0"/>
                <a:cs typeface="Tahoma" pitchFamily="34" charset="0"/>
              </a:rPr>
              <a:t> measures the surface biomass, temperature, soil conditions, air quality, etc.</a:t>
            </a:r>
            <a:endParaRPr lang="en-US" sz="1100" b="1" dirty="0">
              <a:latin typeface="Tahoma" pitchFamily="34" charset="0"/>
              <a:ea typeface="Tahoma" pitchFamily="34" charset="0"/>
              <a:cs typeface="Tahoma" pitchFamily="34" charset="0"/>
            </a:endParaRPr>
          </a:p>
        </p:txBody>
      </p:sp>
      <p:pic>
        <p:nvPicPr>
          <p:cNvPr id="25" name="modis_swath_640x480_jp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1801722" y="1461865"/>
            <a:ext cx="1779678" cy="1334759"/>
          </a:xfrm>
          <a:prstGeom prst="rect">
            <a:avLst/>
          </a:prstGeom>
        </p:spPr>
      </p:pic>
      <p:sp>
        <p:nvSpPr>
          <p:cNvPr id="26" name="Right Arrow 25"/>
          <p:cNvSpPr/>
          <p:nvPr/>
        </p:nvSpPr>
        <p:spPr>
          <a:xfrm>
            <a:off x="3733801" y="2057857"/>
            <a:ext cx="358109" cy="207417"/>
          </a:xfrm>
          <a:prstGeom prst="rightArrow">
            <a:avLst/>
          </a:prstGeom>
          <a:solidFill>
            <a:srgbClr val="FFC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6118892" y="2057858"/>
            <a:ext cx="358109" cy="207417"/>
          </a:xfrm>
          <a:prstGeom prst="rightArrow">
            <a:avLst/>
          </a:prstGeom>
          <a:solidFill>
            <a:srgbClr val="FFC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729553" y="2988097"/>
            <a:ext cx="2167051" cy="430887"/>
          </a:xfrm>
          <a:prstGeom prst="rect">
            <a:avLst/>
          </a:prstGeom>
          <a:noFill/>
        </p:spPr>
        <p:txBody>
          <a:bodyPr wrap="square" rtlCol="0">
            <a:spAutoFit/>
          </a:bodyPr>
          <a:lstStyle/>
          <a:p>
            <a:pPr algn="r"/>
            <a:r>
              <a:rPr lang="en-US" sz="1100" dirty="0">
                <a:latin typeface="Tahoma" pitchFamily="34" charset="0"/>
                <a:ea typeface="Tahoma" pitchFamily="34" charset="0"/>
                <a:cs typeface="Tahoma" pitchFamily="34" charset="0"/>
              </a:rPr>
              <a:t>This </a:t>
            </a:r>
            <a:r>
              <a:rPr lang="en-US" sz="1100" b="1" dirty="0">
                <a:latin typeface="Tahoma" pitchFamily="34" charset="0"/>
                <a:ea typeface="Tahoma" pitchFamily="34" charset="0"/>
                <a:cs typeface="Tahoma" pitchFamily="34" charset="0"/>
              </a:rPr>
              <a:t>time series </a:t>
            </a:r>
            <a:r>
              <a:rPr lang="en-US" sz="1100" dirty="0">
                <a:latin typeface="Tahoma" pitchFamily="34" charset="0"/>
                <a:ea typeface="Tahoma" pitchFamily="34" charset="0"/>
                <a:cs typeface="Tahoma" pitchFamily="34" charset="0"/>
              </a:rPr>
              <a:t>of indices captures temporal dynamics</a:t>
            </a:r>
          </a:p>
        </p:txBody>
      </p:sp>
      <p:pic>
        <p:nvPicPr>
          <p:cNvPr id="30" name="Picture 2" descr="C:\Users\Karsten\Desktop\Beijing.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540"/>
          <a:stretch/>
        </p:blipFill>
        <p:spPr bwMode="auto">
          <a:xfrm>
            <a:off x="8658809" y="1371600"/>
            <a:ext cx="2208475" cy="1682284"/>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5" name="Table 4"/>
          <p:cNvGraphicFramePr>
            <a:graphicFrameLocks noGrp="1"/>
          </p:cNvGraphicFramePr>
          <p:nvPr/>
        </p:nvGraphicFramePr>
        <p:xfrm>
          <a:off x="1676400" y="3886200"/>
          <a:ext cx="8856168" cy="2682240"/>
        </p:xfrm>
        <a:graphic>
          <a:graphicData uri="http://schemas.openxmlformats.org/drawingml/2006/table">
            <a:tbl>
              <a:tblPr firstRow="1" bandRow="1">
                <a:tableStyleId>{5C22544A-7EE6-4342-B048-85BDC9FD1C3A}</a:tableStyleId>
              </a:tblPr>
              <a:tblGrid>
                <a:gridCol w="1107021">
                  <a:extLst>
                    <a:ext uri="{9D8B030D-6E8A-4147-A177-3AD203B41FA5}">
                      <a16:colId xmlns:a16="http://schemas.microsoft.com/office/drawing/2014/main" val="20000"/>
                    </a:ext>
                  </a:extLst>
                </a:gridCol>
                <a:gridCol w="1195948">
                  <a:extLst>
                    <a:ext uri="{9D8B030D-6E8A-4147-A177-3AD203B41FA5}">
                      <a16:colId xmlns:a16="http://schemas.microsoft.com/office/drawing/2014/main" val="20001"/>
                    </a:ext>
                  </a:extLst>
                </a:gridCol>
                <a:gridCol w="1018094">
                  <a:extLst>
                    <a:ext uri="{9D8B030D-6E8A-4147-A177-3AD203B41FA5}">
                      <a16:colId xmlns:a16="http://schemas.microsoft.com/office/drawing/2014/main" val="20002"/>
                    </a:ext>
                  </a:extLst>
                </a:gridCol>
                <a:gridCol w="1107021">
                  <a:extLst>
                    <a:ext uri="{9D8B030D-6E8A-4147-A177-3AD203B41FA5}">
                      <a16:colId xmlns:a16="http://schemas.microsoft.com/office/drawing/2014/main" val="20003"/>
                    </a:ext>
                  </a:extLst>
                </a:gridCol>
                <a:gridCol w="1107021">
                  <a:extLst>
                    <a:ext uri="{9D8B030D-6E8A-4147-A177-3AD203B41FA5}">
                      <a16:colId xmlns:a16="http://schemas.microsoft.com/office/drawing/2014/main" val="20004"/>
                    </a:ext>
                  </a:extLst>
                </a:gridCol>
                <a:gridCol w="1107021">
                  <a:extLst>
                    <a:ext uri="{9D8B030D-6E8A-4147-A177-3AD203B41FA5}">
                      <a16:colId xmlns:a16="http://schemas.microsoft.com/office/drawing/2014/main" val="20005"/>
                    </a:ext>
                  </a:extLst>
                </a:gridCol>
                <a:gridCol w="1107021">
                  <a:extLst>
                    <a:ext uri="{9D8B030D-6E8A-4147-A177-3AD203B41FA5}">
                      <a16:colId xmlns:a16="http://schemas.microsoft.com/office/drawing/2014/main" val="20006"/>
                    </a:ext>
                  </a:extLst>
                </a:gridCol>
                <a:gridCol w="1107021">
                  <a:extLst>
                    <a:ext uri="{9D8B030D-6E8A-4147-A177-3AD203B41FA5}">
                      <a16:colId xmlns:a16="http://schemas.microsoft.com/office/drawing/2014/main" val="20007"/>
                    </a:ext>
                  </a:extLst>
                </a:gridCol>
              </a:tblGrid>
              <a:tr h="370840">
                <a:tc>
                  <a:txBody>
                    <a:bodyPr/>
                    <a:lstStyle/>
                    <a:p>
                      <a:pPr algn="ctr"/>
                      <a:r>
                        <a:rPr lang="en-US" sz="1200" dirty="0"/>
                        <a:t>Data</a:t>
                      </a:r>
                      <a:r>
                        <a:rPr lang="en-US" sz="1200" baseline="0" dirty="0"/>
                        <a:t> </a:t>
                      </a:r>
                      <a:endParaRPr lang="en-US" sz="1200" dirty="0"/>
                    </a:p>
                  </a:txBody>
                  <a:tcPr/>
                </a:tc>
                <a:tc>
                  <a:txBody>
                    <a:bodyPr/>
                    <a:lstStyle/>
                    <a:p>
                      <a:pPr algn="ctr"/>
                      <a:r>
                        <a:rPr lang="en-US" sz="1200" dirty="0"/>
                        <a:t>Type</a:t>
                      </a:r>
                    </a:p>
                  </a:txBody>
                  <a:tcPr/>
                </a:tc>
                <a:tc>
                  <a:txBody>
                    <a:bodyPr/>
                    <a:lstStyle/>
                    <a:p>
                      <a:pPr algn="ctr"/>
                      <a:r>
                        <a:rPr lang="en-US" sz="1200" dirty="0"/>
                        <a:t>Coverage</a:t>
                      </a:r>
                    </a:p>
                  </a:txBody>
                  <a:tcPr/>
                </a:tc>
                <a:tc>
                  <a:txBody>
                    <a:bodyPr/>
                    <a:lstStyle/>
                    <a:p>
                      <a:pPr algn="ctr"/>
                      <a:r>
                        <a:rPr lang="en-US" sz="1200" dirty="0"/>
                        <a:t>Spatial</a:t>
                      </a:r>
                      <a:r>
                        <a:rPr lang="en-US" sz="1200" baseline="0" dirty="0"/>
                        <a:t> Resolution</a:t>
                      </a:r>
                      <a:endParaRPr lang="en-US" sz="1200" dirty="0"/>
                    </a:p>
                  </a:txBody>
                  <a:tcPr/>
                </a:tc>
                <a:tc>
                  <a:txBody>
                    <a:bodyPr/>
                    <a:lstStyle/>
                    <a:p>
                      <a:pPr algn="ctr"/>
                      <a:r>
                        <a:rPr lang="en-US" sz="1200" dirty="0"/>
                        <a:t>Temporal Resolution</a:t>
                      </a:r>
                    </a:p>
                  </a:txBody>
                  <a:tcPr/>
                </a:tc>
                <a:tc>
                  <a:txBody>
                    <a:bodyPr/>
                    <a:lstStyle/>
                    <a:p>
                      <a:pPr algn="ctr"/>
                      <a:r>
                        <a:rPr lang="en-US" sz="1200" dirty="0"/>
                        <a:t>Spectral Resolution</a:t>
                      </a:r>
                    </a:p>
                  </a:txBody>
                  <a:tcPr/>
                </a:tc>
                <a:tc>
                  <a:txBody>
                    <a:bodyPr/>
                    <a:lstStyle/>
                    <a:p>
                      <a:pPr algn="ctr"/>
                      <a:r>
                        <a:rPr lang="en-US" sz="1200" dirty="0"/>
                        <a:t>Duration</a:t>
                      </a:r>
                    </a:p>
                  </a:txBody>
                  <a:tcPr/>
                </a:tc>
                <a:tc>
                  <a:txBody>
                    <a:bodyPr/>
                    <a:lstStyle/>
                    <a:p>
                      <a:pPr algn="ctr"/>
                      <a:r>
                        <a:rPr lang="en-US" sz="1200" dirty="0"/>
                        <a:t>Availability</a:t>
                      </a:r>
                    </a:p>
                  </a:txBody>
                  <a:tcPr/>
                </a:tc>
                <a:extLst>
                  <a:ext uri="{0D108BD9-81ED-4DB2-BD59-A6C34878D82A}">
                    <a16:rowId xmlns:a16="http://schemas.microsoft.com/office/drawing/2014/main" val="10000"/>
                  </a:ext>
                </a:extLst>
              </a:tr>
              <a:tr h="370840">
                <a:tc>
                  <a:txBody>
                    <a:bodyPr/>
                    <a:lstStyle/>
                    <a:p>
                      <a:pPr algn="ctr"/>
                      <a:r>
                        <a:rPr lang="en-US" sz="1200" b="1" dirty="0"/>
                        <a:t>MODIS</a:t>
                      </a:r>
                    </a:p>
                  </a:txBody>
                  <a:tcPr/>
                </a:tc>
                <a:tc>
                  <a:txBody>
                    <a:bodyPr/>
                    <a:lstStyle/>
                    <a:p>
                      <a:pPr algn="ctr"/>
                      <a:r>
                        <a:rPr lang="en-US" sz="1200" b="0" i="0" kern="1200" dirty="0">
                          <a:solidFill>
                            <a:schemeClr val="dk1"/>
                          </a:solidFill>
                          <a:effectLst/>
                          <a:latin typeface="+mn-lt"/>
                          <a:ea typeface="+mn-ea"/>
                          <a:cs typeface="+mn-cs"/>
                        </a:rPr>
                        <a:t>Multispectral</a:t>
                      </a:r>
                      <a:endParaRPr lang="en-US" sz="1200" dirty="0"/>
                    </a:p>
                  </a:txBody>
                  <a:tcPr/>
                </a:tc>
                <a:tc>
                  <a:txBody>
                    <a:bodyPr/>
                    <a:lstStyle/>
                    <a:p>
                      <a:pPr algn="ctr"/>
                      <a:r>
                        <a:rPr lang="en-US" sz="1200" dirty="0"/>
                        <a:t>Global</a:t>
                      </a:r>
                    </a:p>
                  </a:txBody>
                  <a:tcPr/>
                </a:tc>
                <a:tc>
                  <a:txBody>
                    <a:bodyPr/>
                    <a:lstStyle/>
                    <a:p>
                      <a:pPr algn="ctr"/>
                      <a:r>
                        <a:rPr lang="en-US" sz="1200" dirty="0"/>
                        <a:t>250 m</a:t>
                      </a:r>
                    </a:p>
                  </a:txBody>
                  <a:tcPr/>
                </a:tc>
                <a:tc>
                  <a:txBody>
                    <a:bodyPr/>
                    <a:lstStyle/>
                    <a:p>
                      <a:pPr algn="ctr"/>
                      <a:r>
                        <a:rPr lang="en-US" sz="1200" dirty="0"/>
                        <a:t>Daily</a:t>
                      </a:r>
                    </a:p>
                  </a:txBody>
                  <a:tcPr/>
                </a:tc>
                <a:tc>
                  <a:txBody>
                    <a:bodyPr/>
                    <a:lstStyle/>
                    <a:p>
                      <a:pPr algn="ctr"/>
                      <a:r>
                        <a:rPr lang="en-US" sz="1200" dirty="0"/>
                        <a:t>7</a:t>
                      </a:r>
                    </a:p>
                  </a:txBody>
                  <a:tcPr/>
                </a:tc>
                <a:tc>
                  <a:txBody>
                    <a:bodyPr/>
                    <a:lstStyle/>
                    <a:p>
                      <a:pPr algn="l"/>
                      <a:r>
                        <a:rPr lang="en-US" sz="1200" dirty="0"/>
                        <a:t>2000 -</a:t>
                      </a:r>
                      <a:r>
                        <a:rPr lang="en-US" sz="1200" baseline="0" dirty="0"/>
                        <a:t> </a:t>
                      </a:r>
                      <a:r>
                        <a:rPr lang="en-US" sz="1200" dirty="0"/>
                        <a:t>present</a:t>
                      </a:r>
                    </a:p>
                  </a:txBody>
                  <a:tcPr/>
                </a:tc>
                <a:tc>
                  <a:txBody>
                    <a:bodyPr/>
                    <a:lstStyle/>
                    <a:p>
                      <a:pPr algn="ctr"/>
                      <a:r>
                        <a:rPr lang="en-US" sz="1200" dirty="0"/>
                        <a:t>Public</a:t>
                      </a:r>
                    </a:p>
                  </a:txBody>
                  <a:tcPr/>
                </a:tc>
                <a:extLst>
                  <a:ext uri="{0D108BD9-81ED-4DB2-BD59-A6C34878D82A}">
                    <a16:rowId xmlns:a16="http://schemas.microsoft.com/office/drawing/2014/main" val="10001"/>
                  </a:ext>
                </a:extLst>
              </a:tr>
              <a:tr h="370840">
                <a:tc>
                  <a:txBody>
                    <a:bodyPr/>
                    <a:lstStyle/>
                    <a:p>
                      <a:pPr algn="ctr"/>
                      <a:r>
                        <a:rPr lang="en-US" sz="1200" b="1" dirty="0"/>
                        <a:t>LANDSAT</a:t>
                      </a:r>
                    </a:p>
                  </a:txBody>
                  <a:tcPr/>
                </a:tc>
                <a:tc>
                  <a:txBody>
                    <a:bodyPr/>
                    <a:lstStyle/>
                    <a:p>
                      <a:pPr algn="ctr"/>
                      <a:r>
                        <a:rPr lang="en-US" sz="1200" dirty="0"/>
                        <a:t>Multispectral</a:t>
                      </a:r>
                    </a:p>
                  </a:txBody>
                  <a:tcPr/>
                </a:tc>
                <a:tc>
                  <a:txBody>
                    <a:bodyPr/>
                    <a:lstStyle/>
                    <a:p>
                      <a:pPr algn="ctr"/>
                      <a:r>
                        <a:rPr lang="en-US" sz="1200" dirty="0"/>
                        <a:t>Global</a:t>
                      </a:r>
                    </a:p>
                  </a:txBody>
                  <a:tcPr/>
                </a:tc>
                <a:tc>
                  <a:txBody>
                    <a:bodyPr/>
                    <a:lstStyle/>
                    <a:p>
                      <a:pPr algn="ctr"/>
                      <a:r>
                        <a:rPr lang="en-US" sz="1200" dirty="0"/>
                        <a:t>30 m </a:t>
                      </a:r>
                    </a:p>
                  </a:txBody>
                  <a:tcPr/>
                </a:tc>
                <a:tc>
                  <a:txBody>
                    <a:bodyPr/>
                    <a:lstStyle/>
                    <a:p>
                      <a:pPr algn="ctr"/>
                      <a:r>
                        <a:rPr lang="en-US" sz="1200" dirty="0"/>
                        <a:t>16</a:t>
                      </a:r>
                      <a:r>
                        <a:rPr lang="en-US" sz="1200" baseline="0" dirty="0"/>
                        <a:t> days</a:t>
                      </a:r>
                      <a:endParaRPr lang="en-US" sz="1200" dirty="0"/>
                    </a:p>
                  </a:txBody>
                  <a:tcPr/>
                </a:tc>
                <a:tc>
                  <a:txBody>
                    <a:bodyPr/>
                    <a:lstStyle/>
                    <a:p>
                      <a:pPr algn="ctr"/>
                      <a:r>
                        <a:rPr lang="en-US" sz="1200" dirty="0"/>
                        <a:t>7</a:t>
                      </a:r>
                    </a:p>
                  </a:txBody>
                  <a:tcPr/>
                </a:tc>
                <a:tc>
                  <a:txBody>
                    <a:bodyPr/>
                    <a:lstStyle/>
                    <a:p>
                      <a:pPr algn="l"/>
                      <a:r>
                        <a:rPr lang="en-US" sz="1200" dirty="0"/>
                        <a:t>1972 - present</a:t>
                      </a:r>
                    </a:p>
                  </a:txBody>
                  <a:tcPr/>
                </a:tc>
                <a:tc>
                  <a:txBody>
                    <a:bodyPr/>
                    <a:lstStyle/>
                    <a:p>
                      <a:pPr algn="ctr"/>
                      <a:r>
                        <a:rPr lang="en-US" sz="1200" dirty="0"/>
                        <a:t>Public</a:t>
                      </a:r>
                    </a:p>
                  </a:txBody>
                  <a:tcPr/>
                </a:tc>
                <a:extLst>
                  <a:ext uri="{0D108BD9-81ED-4DB2-BD59-A6C34878D82A}">
                    <a16:rowId xmlns:a16="http://schemas.microsoft.com/office/drawing/2014/main" val="10002"/>
                  </a:ext>
                </a:extLst>
              </a:tr>
              <a:tr h="370840">
                <a:tc>
                  <a:txBody>
                    <a:bodyPr/>
                    <a:lstStyle/>
                    <a:p>
                      <a:pPr algn="ctr"/>
                      <a:r>
                        <a:rPr lang="en-US" sz="1200" b="1" dirty="0"/>
                        <a:t>Hyperion</a:t>
                      </a:r>
                    </a:p>
                  </a:txBody>
                  <a:tcPr/>
                </a:tc>
                <a:tc>
                  <a:txBody>
                    <a:bodyPr/>
                    <a:lstStyle/>
                    <a:p>
                      <a:pPr algn="ctr"/>
                      <a:r>
                        <a:rPr lang="en-US" sz="1200" dirty="0"/>
                        <a:t>Hyperspectral</a:t>
                      </a:r>
                    </a:p>
                  </a:txBody>
                  <a:tcPr/>
                </a:tc>
                <a:tc>
                  <a:txBody>
                    <a:bodyPr/>
                    <a:lstStyle/>
                    <a:p>
                      <a:pPr algn="ctr"/>
                      <a:r>
                        <a:rPr lang="en-US" sz="1200" dirty="0"/>
                        <a:t>Regional</a:t>
                      </a:r>
                    </a:p>
                  </a:txBody>
                  <a:tcPr/>
                </a:tc>
                <a:tc>
                  <a:txBody>
                    <a:bodyPr/>
                    <a:lstStyle/>
                    <a:p>
                      <a:pPr algn="ctr"/>
                      <a:r>
                        <a:rPr lang="en-US" sz="1200" dirty="0"/>
                        <a:t>30 m</a:t>
                      </a:r>
                    </a:p>
                  </a:txBody>
                  <a:tcPr/>
                </a:tc>
                <a:tc>
                  <a:txBody>
                    <a:bodyPr/>
                    <a:lstStyle/>
                    <a:p>
                      <a:pPr algn="ctr"/>
                      <a:r>
                        <a:rPr lang="en-US" sz="1200" dirty="0"/>
                        <a:t>16 days</a:t>
                      </a:r>
                    </a:p>
                  </a:txBody>
                  <a:tcPr/>
                </a:tc>
                <a:tc>
                  <a:txBody>
                    <a:bodyPr/>
                    <a:lstStyle/>
                    <a:p>
                      <a:pPr algn="ctr"/>
                      <a:r>
                        <a:rPr lang="en-US" sz="1200" dirty="0"/>
                        <a:t>220</a:t>
                      </a:r>
                    </a:p>
                  </a:txBody>
                  <a:tcPr/>
                </a:tc>
                <a:tc>
                  <a:txBody>
                    <a:bodyPr/>
                    <a:lstStyle/>
                    <a:p>
                      <a:pPr algn="l"/>
                      <a:r>
                        <a:rPr lang="en-US" sz="1200" dirty="0"/>
                        <a:t>2001 - present</a:t>
                      </a:r>
                    </a:p>
                  </a:txBody>
                  <a:tcPr/>
                </a:tc>
                <a:tc>
                  <a:txBody>
                    <a:bodyPr/>
                    <a:lstStyle/>
                    <a:p>
                      <a:pPr algn="ctr"/>
                      <a:r>
                        <a:rPr lang="en-US" sz="1200" dirty="0"/>
                        <a:t>Private</a:t>
                      </a:r>
                    </a:p>
                  </a:txBody>
                  <a:tcPr/>
                </a:tc>
                <a:extLst>
                  <a:ext uri="{0D108BD9-81ED-4DB2-BD59-A6C34878D82A}">
                    <a16:rowId xmlns:a16="http://schemas.microsoft.com/office/drawing/2014/main" val="10003"/>
                  </a:ext>
                </a:extLst>
              </a:tr>
              <a:tr h="370840">
                <a:tc>
                  <a:txBody>
                    <a:bodyPr/>
                    <a:lstStyle/>
                    <a:p>
                      <a:pPr algn="ctr"/>
                      <a:r>
                        <a:rPr lang="en-US" sz="1200" b="1" dirty="0" err="1"/>
                        <a:t>Sentinal</a:t>
                      </a:r>
                      <a:r>
                        <a:rPr lang="en-US" sz="1200" b="1" dirty="0"/>
                        <a:t> - 1</a:t>
                      </a:r>
                    </a:p>
                  </a:txBody>
                  <a:tcPr/>
                </a:tc>
                <a:tc>
                  <a:txBody>
                    <a:bodyPr/>
                    <a:lstStyle/>
                    <a:p>
                      <a:pPr algn="ctr"/>
                      <a:r>
                        <a:rPr lang="en-US" sz="1200" dirty="0"/>
                        <a:t>Radar</a:t>
                      </a:r>
                    </a:p>
                  </a:txBody>
                  <a:tcPr/>
                </a:tc>
                <a:tc>
                  <a:txBody>
                    <a:bodyPr/>
                    <a:lstStyle/>
                    <a:p>
                      <a:pPr algn="ctr"/>
                      <a:r>
                        <a:rPr lang="en-US" sz="1200" dirty="0"/>
                        <a:t>Global</a:t>
                      </a:r>
                    </a:p>
                  </a:txBody>
                  <a:tcPr/>
                </a:tc>
                <a:tc>
                  <a:txBody>
                    <a:bodyPr/>
                    <a:lstStyle/>
                    <a:p>
                      <a:pPr algn="ctr"/>
                      <a:r>
                        <a:rPr lang="en-US" sz="1200" dirty="0"/>
                        <a:t>5 m</a:t>
                      </a:r>
                    </a:p>
                  </a:txBody>
                  <a:tcPr/>
                </a:tc>
                <a:tc>
                  <a:txBody>
                    <a:bodyPr/>
                    <a:lstStyle/>
                    <a:p>
                      <a:pPr algn="ctr"/>
                      <a:r>
                        <a:rPr lang="en-US" sz="1200" dirty="0"/>
                        <a:t>12 days</a:t>
                      </a:r>
                    </a:p>
                  </a:txBody>
                  <a:tcPr/>
                </a:tc>
                <a:tc>
                  <a:txBody>
                    <a:bodyPr/>
                    <a:lstStyle/>
                    <a:p>
                      <a:pPr algn="ctr"/>
                      <a:r>
                        <a:rPr lang="en-US" sz="1200" dirty="0"/>
                        <a:t>-</a:t>
                      </a:r>
                    </a:p>
                  </a:txBody>
                  <a:tcPr/>
                </a:tc>
                <a:tc>
                  <a:txBody>
                    <a:bodyPr/>
                    <a:lstStyle/>
                    <a:p>
                      <a:pPr algn="l"/>
                      <a:r>
                        <a:rPr lang="en-US" sz="1200" dirty="0"/>
                        <a:t>2014 - present</a:t>
                      </a:r>
                    </a:p>
                  </a:txBody>
                  <a:tcPr/>
                </a:tc>
                <a:tc>
                  <a:txBody>
                    <a:bodyPr/>
                    <a:lstStyle/>
                    <a:p>
                      <a:pPr algn="ctr"/>
                      <a:r>
                        <a:rPr lang="en-US" sz="1200" dirty="0"/>
                        <a:t>Public</a:t>
                      </a:r>
                    </a:p>
                  </a:txBody>
                  <a:tcPr/>
                </a:tc>
                <a:extLst>
                  <a:ext uri="{0D108BD9-81ED-4DB2-BD59-A6C34878D82A}">
                    <a16:rowId xmlns:a16="http://schemas.microsoft.com/office/drawing/2014/main" val="10004"/>
                  </a:ext>
                </a:extLst>
              </a:tr>
              <a:tr h="370840">
                <a:tc>
                  <a:txBody>
                    <a:bodyPr/>
                    <a:lstStyle/>
                    <a:p>
                      <a:pPr algn="ctr"/>
                      <a:r>
                        <a:rPr lang="en-US" sz="1200" b="1" dirty="0" err="1"/>
                        <a:t>Quickbird</a:t>
                      </a:r>
                      <a:endParaRPr lang="en-US" sz="1200" b="1" dirty="0"/>
                    </a:p>
                  </a:txBody>
                  <a:tcPr/>
                </a:tc>
                <a:tc>
                  <a:txBody>
                    <a:bodyPr/>
                    <a:lstStyle/>
                    <a:p>
                      <a:pPr algn="ctr"/>
                      <a:r>
                        <a:rPr lang="en-US" sz="1200" dirty="0"/>
                        <a:t>Multispectral</a:t>
                      </a:r>
                    </a:p>
                  </a:txBody>
                  <a:tcPr/>
                </a:tc>
                <a:tc>
                  <a:txBody>
                    <a:bodyPr/>
                    <a:lstStyle/>
                    <a:p>
                      <a:pPr algn="ctr"/>
                      <a:r>
                        <a:rPr lang="en-US" sz="1200" dirty="0"/>
                        <a:t>Global</a:t>
                      </a:r>
                    </a:p>
                  </a:txBody>
                  <a:tcPr/>
                </a:tc>
                <a:tc>
                  <a:txBody>
                    <a:bodyPr/>
                    <a:lstStyle/>
                    <a:p>
                      <a:pPr algn="ctr"/>
                      <a:r>
                        <a:rPr lang="en-US" sz="1200" dirty="0"/>
                        <a:t>2.16</a:t>
                      </a:r>
                      <a:r>
                        <a:rPr lang="en-US" sz="1200" baseline="0" dirty="0"/>
                        <a:t> m</a:t>
                      </a:r>
                      <a:endParaRPr lang="en-US" sz="1200" dirty="0"/>
                    </a:p>
                  </a:txBody>
                  <a:tcPr/>
                </a:tc>
                <a:tc>
                  <a:txBody>
                    <a:bodyPr/>
                    <a:lstStyle/>
                    <a:p>
                      <a:pPr algn="ctr"/>
                      <a:r>
                        <a:rPr lang="en-US" sz="1200" dirty="0"/>
                        <a:t>2 to 12</a:t>
                      </a:r>
                      <a:r>
                        <a:rPr lang="en-US" sz="1200" baseline="0" dirty="0"/>
                        <a:t> days</a:t>
                      </a:r>
                      <a:endParaRPr lang="en-US" sz="1200" dirty="0"/>
                    </a:p>
                  </a:txBody>
                  <a:tcPr/>
                </a:tc>
                <a:tc>
                  <a:txBody>
                    <a:bodyPr/>
                    <a:lstStyle/>
                    <a:p>
                      <a:pPr algn="ctr"/>
                      <a:r>
                        <a:rPr lang="en-US" sz="1200" dirty="0"/>
                        <a:t>4</a:t>
                      </a:r>
                    </a:p>
                  </a:txBody>
                  <a:tcPr/>
                </a:tc>
                <a:tc>
                  <a:txBody>
                    <a:bodyPr/>
                    <a:lstStyle/>
                    <a:p>
                      <a:pPr algn="l"/>
                      <a:r>
                        <a:rPr lang="en-US" sz="1200" dirty="0"/>
                        <a:t>2001 - 2014</a:t>
                      </a:r>
                    </a:p>
                  </a:txBody>
                  <a:tcPr/>
                </a:tc>
                <a:tc>
                  <a:txBody>
                    <a:bodyPr/>
                    <a:lstStyle/>
                    <a:p>
                      <a:pPr algn="ctr"/>
                      <a:r>
                        <a:rPr lang="en-US" sz="1200" dirty="0"/>
                        <a:t>Private</a:t>
                      </a:r>
                    </a:p>
                  </a:txBody>
                  <a:tcPr/>
                </a:tc>
                <a:extLst>
                  <a:ext uri="{0D108BD9-81ED-4DB2-BD59-A6C34878D82A}">
                    <a16:rowId xmlns:a16="http://schemas.microsoft.com/office/drawing/2014/main" val="10005"/>
                  </a:ext>
                </a:extLst>
              </a:tr>
              <a:tr h="370840">
                <a:tc>
                  <a:txBody>
                    <a:bodyPr/>
                    <a:lstStyle/>
                    <a:p>
                      <a:pPr algn="ctr"/>
                      <a:r>
                        <a:rPr lang="en-US" sz="1200" b="1" dirty="0" err="1"/>
                        <a:t>WorldView</a:t>
                      </a:r>
                      <a:r>
                        <a:rPr lang="en-US" sz="1200" b="1" dirty="0"/>
                        <a:t> - 1</a:t>
                      </a:r>
                    </a:p>
                  </a:txBody>
                  <a:tcPr/>
                </a:tc>
                <a:tc>
                  <a:txBody>
                    <a:bodyPr/>
                    <a:lstStyle/>
                    <a:p>
                      <a:pPr algn="ctr"/>
                      <a:r>
                        <a:rPr lang="en-US" sz="1200" dirty="0"/>
                        <a:t>Panchromatic</a:t>
                      </a:r>
                    </a:p>
                  </a:txBody>
                  <a:tcPr/>
                </a:tc>
                <a:tc>
                  <a:txBody>
                    <a:bodyPr/>
                    <a:lstStyle/>
                    <a:p>
                      <a:pPr algn="ctr"/>
                      <a:r>
                        <a:rPr lang="en-US" sz="1200" dirty="0"/>
                        <a:t>Global</a:t>
                      </a:r>
                    </a:p>
                  </a:txBody>
                  <a:tcPr/>
                </a:tc>
                <a:tc>
                  <a:txBody>
                    <a:bodyPr/>
                    <a:lstStyle/>
                    <a:p>
                      <a:pPr algn="ctr"/>
                      <a:r>
                        <a:rPr lang="en-US" sz="1200" dirty="0"/>
                        <a:t>50 cm</a:t>
                      </a:r>
                    </a:p>
                  </a:txBody>
                  <a:tcPr/>
                </a:tc>
                <a:tc>
                  <a:txBody>
                    <a:bodyPr/>
                    <a:lstStyle/>
                    <a:p>
                      <a:pPr algn="ctr"/>
                      <a:r>
                        <a:rPr lang="en-US" sz="1200" dirty="0"/>
                        <a:t>6 days</a:t>
                      </a:r>
                    </a:p>
                  </a:txBody>
                  <a:tcPr/>
                </a:tc>
                <a:tc>
                  <a:txBody>
                    <a:bodyPr/>
                    <a:lstStyle/>
                    <a:p>
                      <a:pPr algn="ctr"/>
                      <a:r>
                        <a:rPr lang="en-US" sz="1200" dirty="0"/>
                        <a:t>1</a:t>
                      </a:r>
                    </a:p>
                  </a:txBody>
                  <a:tcPr/>
                </a:tc>
                <a:tc>
                  <a:txBody>
                    <a:bodyPr/>
                    <a:lstStyle/>
                    <a:p>
                      <a:pPr algn="l"/>
                      <a:r>
                        <a:rPr lang="en-US" sz="1200" dirty="0"/>
                        <a:t>2007 - present</a:t>
                      </a:r>
                    </a:p>
                  </a:txBody>
                  <a:tcPr/>
                </a:tc>
                <a:tc>
                  <a:txBody>
                    <a:bodyPr/>
                    <a:lstStyle/>
                    <a:p>
                      <a:pPr algn="ctr"/>
                      <a:r>
                        <a:rPr lang="en-US" sz="1200" dirty="0"/>
                        <a:t>Private</a:t>
                      </a:r>
                    </a:p>
                  </a:txBody>
                  <a:tcPr/>
                </a:tc>
                <a:extLst>
                  <a:ext uri="{0D108BD9-81ED-4DB2-BD59-A6C34878D82A}">
                    <a16:rowId xmlns:a16="http://schemas.microsoft.com/office/drawing/2014/main" val="10006"/>
                  </a:ext>
                </a:extLst>
              </a:tr>
            </a:tbl>
          </a:graphicData>
        </a:graphic>
      </p:graphicFrame>
      <p:sp>
        <p:nvSpPr>
          <p:cNvPr id="7" name="TextBox 6"/>
          <p:cNvSpPr txBox="1"/>
          <p:nvPr/>
        </p:nvSpPr>
        <p:spPr>
          <a:xfrm>
            <a:off x="1676400" y="3352800"/>
            <a:ext cx="3276600" cy="523220"/>
          </a:xfrm>
          <a:prstGeom prst="rect">
            <a:avLst/>
          </a:prstGeom>
          <a:noFill/>
        </p:spPr>
        <p:txBody>
          <a:bodyPr wrap="square" rtlCol="0">
            <a:spAutoFit/>
          </a:bodyPr>
          <a:lstStyle/>
          <a:p>
            <a:r>
              <a:rPr lang="en-US" sz="1400" b="1" dirty="0"/>
              <a:t>MODIS</a:t>
            </a:r>
            <a:r>
              <a:rPr lang="en-US" sz="1400" dirty="0"/>
              <a:t> covers ~ 5 billion locations globally at 250m resolution daily since Feb 2000.</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2152" y="1444434"/>
            <a:ext cx="2109279" cy="1543662"/>
          </a:xfrm>
          <a:prstGeom prst="rect">
            <a:avLst/>
          </a:prstGeom>
        </p:spPr>
      </p:pic>
      <p:sp>
        <p:nvSpPr>
          <p:cNvPr id="14" name="Right Arrow 26">
            <a:extLst>
              <a:ext uri="{FF2B5EF4-FFF2-40B4-BE49-F238E27FC236}">
                <a16:creationId xmlns:a16="http://schemas.microsoft.com/office/drawing/2014/main" id="{F93F401E-0EF6-45EE-8D94-A3E3F09BF4F6}"/>
              </a:ext>
            </a:extLst>
          </p:cNvPr>
          <p:cNvSpPr/>
          <p:nvPr/>
        </p:nvSpPr>
        <p:spPr>
          <a:xfrm>
            <a:off x="8431545" y="2024007"/>
            <a:ext cx="358109" cy="207417"/>
          </a:xfrm>
          <a:prstGeom prst="rightArrow">
            <a:avLst/>
          </a:prstGeom>
          <a:solidFill>
            <a:srgbClr val="FFC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313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667"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5C3E-B393-4283-920D-C9DA7AE02330}"/>
              </a:ext>
            </a:extLst>
          </p:cNvPr>
          <p:cNvSpPr>
            <a:spLocks noGrp="1"/>
          </p:cNvSpPr>
          <p:nvPr>
            <p:ph type="title"/>
          </p:nvPr>
        </p:nvSpPr>
        <p:spPr/>
        <p:txBody>
          <a:bodyPr/>
          <a:lstStyle/>
          <a:p>
            <a:r>
              <a:rPr lang="en-US" dirty="0"/>
              <a:t>Other references</a:t>
            </a:r>
          </a:p>
        </p:txBody>
      </p:sp>
      <p:sp>
        <p:nvSpPr>
          <p:cNvPr id="3" name="Content Placeholder 2">
            <a:extLst>
              <a:ext uri="{FF2B5EF4-FFF2-40B4-BE49-F238E27FC236}">
                <a16:creationId xmlns:a16="http://schemas.microsoft.com/office/drawing/2014/main" id="{AFFE8481-3DE0-4E4E-A67C-804EC31EA9CC}"/>
              </a:ext>
            </a:extLst>
          </p:cNvPr>
          <p:cNvSpPr>
            <a:spLocks noGrp="1"/>
          </p:cNvSpPr>
          <p:nvPr>
            <p:ph idx="1"/>
          </p:nvPr>
        </p:nvSpPr>
        <p:spPr/>
        <p:txBody>
          <a:bodyPr>
            <a:normAutofit fontScale="92500"/>
          </a:bodyPr>
          <a:lstStyle/>
          <a:p>
            <a:r>
              <a:rPr lang="en-US" i="0" dirty="0">
                <a:solidFill>
                  <a:srgbClr val="1A1A1A"/>
                </a:solidFill>
                <a:effectLst/>
              </a:rPr>
              <a:t>Sussman et al. Can We Measure a COVID-19-Related Slowdown in Atmospheric CO</a:t>
            </a:r>
            <a:r>
              <a:rPr lang="en-US" i="0" baseline="-25000" dirty="0">
                <a:solidFill>
                  <a:srgbClr val="1A1A1A"/>
                </a:solidFill>
                <a:effectLst/>
              </a:rPr>
              <a:t>2</a:t>
            </a:r>
            <a:r>
              <a:rPr lang="en-US" i="0" dirty="0">
                <a:solidFill>
                  <a:srgbClr val="1A1A1A"/>
                </a:solidFill>
                <a:effectLst/>
              </a:rPr>
              <a:t> Growth? Sensitivity of Total Carbon Column Observations. Remote Sensing. 2020</a:t>
            </a:r>
          </a:p>
          <a:p>
            <a:endParaRPr lang="en-US" dirty="0">
              <a:solidFill>
                <a:srgbClr val="1A1A1A"/>
              </a:solidFill>
            </a:endParaRPr>
          </a:p>
          <a:p>
            <a:r>
              <a:rPr lang="en-US" sz="2800" i="0" u="none" strike="noStrike" dirty="0">
                <a:solidFill>
                  <a:srgbClr val="222222"/>
                </a:solidFill>
                <a:effectLst/>
              </a:rPr>
              <a:t>Liu</a:t>
            </a:r>
            <a:r>
              <a:rPr lang="en-US" sz="2800" dirty="0">
                <a:solidFill>
                  <a:srgbClr val="000000"/>
                </a:solidFill>
              </a:rPr>
              <a:t> et al. </a:t>
            </a:r>
            <a:r>
              <a:rPr lang="en-US" sz="2800" i="0" dirty="0">
                <a:solidFill>
                  <a:srgbClr val="1A1A1A"/>
                </a:solidFill>
                <a:effectLst/>
              </a:rPr>
              <a:t>Spatiotemporal Patterns of COVID-19 Impact on Human Activities and Environment in Mainland China Using Nighttime Light and Air Quality Data</a:t>
            </a:r>
            <a:r>
              <a:rPr lang="en-US" sz="2800" i="0" u="none" strike="noStrike" baseline="0" dirty="0"/>
              <a:t>. Remote Sensing</a:t>
            </a:r>
            <a:r>
              <a:rPr lang="en-US" sz="2800" dirty="0">
                <a:solidFill>
                  <a:srgbClr val="000000"/>
                </a:solidFill>
              </a:rPr>
              <a:t>. 2020</a:t>
            </a:r>
          </a:p>
          <a:p>
            <a:endParaRPr lang="en-US" dirty="0">
              <a:solidFill>
                <a:srgbClr val="000000"/>
              </a:solidFill>
            </a:endParaRPr>
          </a:p>
          <a:p>
            <a:r>
              <a:rPr lang="en-US" sz="2800" dirty="0">
                <a:solidFill>
                  <a:srgbClr val="000000"/>
                </a:solidFill>
              </a:rPr>
              <a:t>Li et al. </a:t>
            </a:r>
            <a:r>
              <a:rPr lang="en-US" sz="2800" i="0" dirty="0">
                <a:solidFill>
                  <a:srgbClr val="1A1A1A"/>
                </a:solidFill>
                <a:effectLst/>
              </a:rPr>
              <a:t>Estimating the Impact of COVID-19 on the PM</a:t>
            </a:r>
            <a:r>
              <a:rPr lang="en-US" sz="2800" i="0" baseline="-25000" dirty="0">
                <a:solidFill>
                  <a:srgbClr val="1A1A1A"/>
                </a:solidFill>
                <a:effectLst/>
              </a:rPr>
              <a:t>2.5</a:t>
            </a:r>
            <a:r>
              <a:rPr lang="en-US" sz="2800" i="0" dirty="0">
                <a:solidFill>
                  <a:srgbClr val="1A1A1A"/>
                </a:solidFill>
                <a:effectLst/>
              </a:rPr>
              <a:t> Levels in China with a Satellite-Driven Machine Learning Model. Remote Sensing. 2021</a:t>
            </a:r>
            <a:endParaRPr lang="en-US" sz="2800" dirty="0">
              <a:solidFill>
                <a:srgbClr val="000000"/>
              </a:solidFill>
            </a:endParaRPr>
          </a:p>
          <a:p>
            <a:endParaRPr lang="en-US" sz="2800" dirty="0">
              <a:solidFill>
                <a:srgbClr val="000000"/>
              </a:solidFill>
              <a:latin typeface="arial" panose="020B0604020202020204" pitchFamily="34" charset="0"/>
            </a:endParaRPr>
          </a:p>
          <a:p>
            <a:endParaRPr lang="en-US" b="1" i="0" dirty="0">
              <a:solidFill>
                <a:srgbClr val="1A1A1A"/>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296752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5F02-7FD7-488A-8D76-2FAAC23C891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6E878A8-FB7E-432A-A289-4011E492B659}"/>
              </a:ext>
            </a:extLst>
          </p:cNvPr>
          <p:cNvSpPr>
            <a:spLocks noGrp="1"/>
          </p:cNvSpPr>
          <p:nvPr>
            <p:ph idx="1"/>
          </p:nvPr>
        </p:nvSpPr>
        <p:spPr>
          <a:xfrm>
            <a:off x="838200" y="1477108"/>
            <a:ext cx="10515600" cy="4699855"/>
          </a:xfrm>
        </p:spPr>
        <p:txBody>
          <a:bodyPr>
            <a:normAutofit/>
          </a:bodyPr>
          <a:lstStyle/>
          <a:p>
            <a:r>
              <a:rPr lang="en-US" sz="3600" dirty="0"/>
              <a:t>Monitoring the </a:t>
            </a:r>
            <a:r>
              <a:rPr lang="en-US" sz="3600" dirty="0" err="1"/>
              <a:t>spatio</a:t>
            </a:r>
            <a:r>
              <a:rPr lang="en-US" sz="3600" dirty="0"/>
              <a:t>-temporal pattern of disease infections spread using remote sensing data</a:t>
            </a:r>
          </a:p>
          <a:p>
            <a:pPr lvl="1"/>
            <a:r>
              <a:rPr lang="en-US" sz="3200" dirty="0">
                <a:solidFill>
                  <a:schemeClr val="accent3"/>
                </a:solidFill>
              </a:rPr>
              <a:t>Potential of using remote sensing data in monitoring large-scale changes</a:t>
            </a:r>
          </a:p>
          <a:p>
            <a:pPr lvl="1"/>
            <a:r>
              <a:rPr lang="en-US" sz="3200" dirty="0">
                <a:solidFill>
                  <a:schemeClr val="accent3"/>
                </a:solidFill>
              </a:rPr>
              <a:t>RS for studying effects of climate change on epidemics</a:t>
            </a:r>
          </a:p>
          <a:p>
            <a:pPr lvl="1"/>
            <a:r>
              <a:rPr lang="en-US" sz="3200" dirty="0">
                <a:solidFill>
                  <a:schemeClr val="accent3"/>
                </a:solidFill>
              </a:rPr>
              <a:t>RS for studying impacts of the pandemic</a:t>
            </a:r>
          </a:p>
          <a:p>
            <a:pPr lvl="1"/>
            <a:r>
              <a:rPr lang="en-US" sz="3200" b="1" dirty="0"/>
              <a:t>Future directions</a:t>
            </a:r>
          </a:p>
        </p:txBody>
      </p:sp>
    </p:spTree>
    <p:extLst>
      <p:ext uri="{BB962C8B-B14F-4D97-AF65-F5344CB8AC3E}">
        <p14:creationId xmlns:p14="http://schemas.microsoft.com/office/powerpoint/2010/main" val="4204757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8E521-1A88-4716-9B0A-EC4EB482A15F}"/>
              </a:ext>
            </a:extLst>
          </p:cNvPr>
          <p:cNvSpPr>
            <a:spLocks noGrp="1"/>
          </p:cNvSpPr>
          <p:nvPr>
            <p:ph type="title"/>
          </p:nvPr>
        </p:nvSpPr>
        <p:spPr/>
        <p:txBody>
          <a:bodyPr/>
          <a:lstStyle/>
          <a:p>
            <a:r>
              <a:rPr lang="en-US" dirty="0"/>
              <a:t>Future opportunities</a:t>
            </a:r>
          </a:p>
        </p:txBody>
      </p:sp>
      <p:sp>
        <p:nvSpPr>
          <p:cNvPr id="3" name="Content Placeholder 2">
            <a:extLst>
              <a:ext uri="{FF2B5EF4-FFF2-40B4-BE49-F238E27FC236}">
                <a16:creationId xmlns:a16="http://schemas.microsoft.com/office/drawing/2014/main" id="{507C8B03-A29F-4D6F-B591-8C508EEB8B65}"/>
              </a:ext>
            </a:extLst>
          </p:cNvPr>
          <p:cNvSpPr>
            <a:spLocks noGrp="1"/>
          </p:cNvSpPr>
          <p:nvPr>
            <p:ph idx="1"/>
          </p:nvPr>
        </p:nvSpPr>
        <p:spPr/>
        <p:txBody>
          <a:bodyPr/>
          <a:lstStyle/>
          <a:p>
            <a:r>
              <a:rPr lang="en-US" dirty="0"/>
              <a:t>Advanced machine learning algorithms</a:t>
            </a:r>
          </a:p>
          <a:p>
            <a:endParaRPr lang="en-US" dirty="0"/>
          </a:p>
          <a:p>
            <a:r>
              <a:rPr lang="en-US" dirty="0"/>
              <a:t>Remote sensing datasets</a:t>
            </a:r>
          </a:p>
          <a:p>
            <a:endParaRPr lang="en-US" dirty="0"/>
          </a:p>
          <a:p>
            <a:r>
              <a:rPr lang="en-US" dirty="0"/>
              <a:t>Knowledge-guided machine learning</a:t>
            </a:r>
          </a:p>
          <a:p>
            <a:endParaRPr lang="en-US" dirty="0"/>
          </a:p>
          <a:p>
            <a:endParaRPr lang="en-US" dirty="0"/>
          </a:p>
        </p:txBody>
      </p:sp>
    </p:spTree>
    <p:extLst>
      <p:ext uri="{BB962C8B-B14F-4D97-AF65-F5344CB8AC3E}">
        <p14:creationId xmlns:p14="http://schemas.microsoft.com/office/powerpoint/2010/main" val="2536737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EEB3-54C5-411B-BBA7-74EB17854D47}"/>
              </a:ext>
            </a:extLst>
          </p:cNvPr>
          <p:cNvSpPr>
            <a:spLocks noGrp="1"/>
          </p:cNvSpPr>
          <p:nvPr>
            <p:ph type="title"/>
          </p:nvPr>
        </p:nvSpPr>
        <p:spPr>
          <a:xfrm>
            <a:off x="838200" y="-109664"/>
            <a:ext cx="10515600" cy="1325563"/>
          </a:xfrm>
        </p:spPr>
        <p:txBody>
          <a:bodyPr/>
          <a:lstStyle/>
          <a:p>
            <a:r>
              <a:rPr lang="en-US" dirty="0"/>
              <a:t>Advanced machine learning algorithms</a:t>
            </a:r>
          </a:p>
        </p:txBody>
      </p:sp>
      <p:sp>
        <p:nvSpPr>
          <p:cNvPr id="3" name="Content Placeholder 2">
            <a:extLst>
              <a:ext uri="{FF2B5EF4-FFF2-40B4-BE49-F238E27FC236}">
                <a16:creationId xmlns:a16="http://schemas.microsoft.com/office/drawing/2014/main" id="{AC34B51C-E002-411C-AAA6-65CED01E0CCC}"/>
              </a:ext>
            </a:extLst>
          </p:cNvPr>
          <p:cNvSpPr>
            <a:spLocks noGrp="1"/>
          </p:cNvSpPr>
          <p:nvPr>
            <p:ph idx="1"/>
          </p:nvPr>
        </p:nvSpPr>
        <p:spPr>
          <a:xfrm>
            <a:off x="838200" y="1450485"/>
            <a:ext cx="10515600" cy="4510698"/>
          </a:xfrm>
        </p:spPr>
        <p:txBody>
          <a:bodyPr>
            <a:normAutofit/>
          </a:bodyPr>
          <a:lstStyle/>
          <a:p>
            <a:pPr marL="0" indent="0">
              <a:buNone/>
            </a:pPr>
            <a:r>
              <a:rPr lang="en-US" dirty="0"/>
              <a:t>Major challenges in remote sensing</a:t>
            </a:r>
          </a:p>
          <a:p>
            <a:pPr lvl="1"/>
            <a:r>
              <a:rPr lang="en-US" dirty="0"/>
              <a:t>Spatial and temporal heterogeneity</a:t>
            </a:r>
          </a:p>
          <a:p>
            <a:pPr lvl="1"/>
            <a:r>
              <a:rPr lang="en-US" dirty="0"/>
              <a:t>Limited and noisy ground-truth labels</a:t>
            </a:r>
          </a:p>
          <a:p>
            <a:pPr lvl="1"/>
            <a:r>
              <a:rPr lang="en-US" dirty="0"/>
              <a:t>Noisy data</a:t>
            </a:r>
          </a:p>
          <a:p>
            <a:endParaRPr lang="en-US" dirty="0"/>
          </a:p>
          <a:p>
            <a:pPr marL="0" indent="0">
              <a:buNone/>
            </a:pPr>
            <a:r>
              <a:rPr lang="en-US" dirty="0"/>
              <a:t>Advanced ML on RS</a:t>
            </a:r>
          </a:p>
          <a:p>
            <a:pPr lvl="1"/>
            <a:r>
              <a:rPr lang="en-US" dirty="0"/>
              <a:t>Transfer learning (Hu et al.)</a:t>
            </a:r>
          </a:p>
          <a:p>
            <a:pPr lvl="1"/>
            <a:r>
              <a:rPr lang="en-US" dirty="0"/>
              <a:t>Zero-shot learning (Li et al.)</a:t>
            </a:r>
          </a:p>
          <a:p>
            <a:pPr lvl="1"/>
            <a:r>
              <a:rPr lang="en-US" dirty="0"/>
              <a:t>Weakly-supervised learning (Schmitt et al.)</a:t>
            </a:r>
          </a:p>
          <a:p>
            <a:pPr lvl="1"/>
            <a:r>
              <a:rPr lang="en-US" dirty="0"/>
              <a:t>Others (Ghosh et al.)</a:t>
            </a:r>
          </a:p>
          <a:p>
            <a:pPr marL="0" indent="0">
              <a:buNone/>
            </a:pPr>
            <a:endParaRPr lang="en-US" dirty="0"/>
          </a:p>
        </p:txBody>
      </p:sp>
      <p:pic>
        <p:nvPicPr>
          <p:cNvPr id="4" name="video_Poyang_small_small.avi">
            <a:hlinkClick r:id="" action="ppaction://media"/>
            <a:extLst>
              <a:ext uri="{FF2B5EF4-FFF2-40B4-BE49-F238E27FC236}">
                <a16:creationId xmlns:a16="http://schemas.microsoft.com/office/drawing/2014/main" id="{E3DF9968-17F8-4C69-BC08-1446C8B673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 t="7077" r="69999" b="8712"/>
          <a:stretch/>
        </p:blipFill>
        <p:spPr>
          <a:xfrm>
            <a:off x="8673353" y="4154947"/>
            <a:ext cx="2008298" cy="1952907"/>
          </a:xfrm>
          <a:prstGeom prst="rect">
            <a:avLst/>
          </a:prstGeom>
        </p:spPr>
      </p:pic>
      <p:pic>
        <p:nvPicPr>
          <p:cNvPr id="5" name="Picture 4" descr="h20v05-eps-converted-to.pdf">
            <a:extLst>
              <a:ext uri="{FF2B5EF4-FFF2-40B4-BE49-F238E27FC236}">
                <a16:creationId xmlns:a16="http://schemas.microsoft.com/office/drawing/2014/main" id="{3D61596F-E557-4799-9C5E-19ACFE8E9A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1865" y="982801"/>
            <a:ext cx="1276471" cy="1323022"/>
          </a:xfrm>
          <a:prstGeom prst="rect">
            <a:avLst/>
          </a:prstGeom>
        </p:spPr>
      </p:pic>
      <p:sp>
        <p:nvSpPr>
          <p:cNvPr id="6" name="TextBox 5">
            <a:extLst>
              <a:ext uri="{FF2B5EF4-FFF2-40B4-BE49-F238E27FC236}">
                <a16:creationId xmlns:a16="http://schemas.microsoft.com/office/drawing/2014/main" id="{B28943E0-99A9-4F9B-AE4D-FF3184D1A181}"/>
              </a:ext>
            </a:extLst>
          </p:cNvPr>
          <p:cNvSpPr txBox="1"/>
          <p:nvPr/>
        </p:nvSpPr>
        <p:spPr>
          <a:xfrm>
            <a:off x="7034613" y="2299523"/>
            <a:ext cx="181267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Great Bitter Lake, Egypt</a:t>
            </a:r>
          </a:p>
        </p:txBody>
      </p:sp>
      <p:sp>
        <p:nvSpPr>
          <p:cNvPr id="7" name="TextBox 6">
            <a:extLst>
              <a:ext uri="{FF2B5EF4-FFF2-40B4-BE49-F238E27FC236}">
                <a16:creationId xmlns:a16="http://schemas.microsoft.com/office/drawing/2014/main" id="{0953D309-7336-4CC8-8919-4A463CA4D5AE}"/>
              </a:ext>
            </a:extLst>
          </p:cNvPr>
          <p:cNvSpPr txBox="1"/>
          <p:nvPr/>
        </p:nvSpPr>
        <p:spPr>
          <a:xfrm>
            <a:off x="8794302" y="2313651"/>
            <a:ext cx="1552861"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Lake </a:t>
            </a:r>
            <a:r>
              <a:rPr kumimoji="0" lang="en-US" sz="1200" b="0" i="0" u="none" strike="noStrike" kern="1200" cap="none" spc="0" normalizeH="0" baseline="0" noProof="0" dirty="0" err="1">
                <a:ln>
                  <a:noFill/>
                </a:ln>
                <a:solidFill>
                  <a:prstClr val="black"/>
                </a:solidFill>
                <a:effectLst/>
                <a:uLnTx/>
                <a:uFillTx/>
                <a:latin typeface="Tahoma" pitchFamily="34" charset="0"/>
                <a:ea typeface="Tahoma" pitchFamily="34" charset="0"/>
                <a:cs typeface="Tahoma" pitchFamily="34" charset="0"/>
              </a:rPr>
              <a:t>Tana</a:t>
            </a:r>
            <a:r>
              <a:rPr kumimoji="0" lang="en-US" sz="12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 Ethiopia </a:t>
            </a:r>
          </a:p>
        </p:txBody>
      </p:sp>
      <p:sp>
        <p:nvSpPr>
          <p:cNvPr id="8" name="TextBox 7">
            <a:extLst>
              <a:ext uri="{FF2B5EF4-FFF2-40B4-BE49-F238E27FC236}">
                <a16:creationId xmlns:a16="http://schemas.microsoft.com/office/drawing/2014/main" id="{4B150E74-DB0B-42D5-8A4E-1AF5E6E4D67A}"/>
              </a:ext>
            </a:extLst>
          </p:cNvPr>
          <p:cNvSpPr txBox="1"/>
          <p:nvPr/>
        </p:nvSpPr>
        <p:spPr>
          <a:xfrm>
            <a:off x="10383282" y="2299523"/>
            <a:ext cx="137037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Lake Abbe, Africa</a:t>
            </a:r>
          </a:p>
        </p:txBody>
      </p:sp>
      <p:pic>
        <p:nvPicPr>
          <p:cNvPr id="9" name="Picture 8">
            <a:extLst>
              <a:ext uri="{FF2B5EF4-FFF2-40B4-BE49-F238E27FC236}">
                <a16:creationId xmlns:a16="http://schemas.microsoft.com/office/drawing/2014/main" id="{1AEC84A3-17A0-4525-82F7-580D2EF149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41156" y="982801"/>
            <a:ext cx="1253512" cy="1301627"/>
          </a:xfrm>
          <a:prstGeom prst="rect">
            <a:avLst/>
          </a:prstGeom>
        </p:spPr>
      </p:pic>
      <p:pic>
        <p:nvPicPr>
          <p:cNvPr id="10" name="Picture 9">
            <a:extLst>
              <a:ext uri="{FF2B5EF4-FFF2-40B4-BE49-F238E27FC236}">
                <a16:creationId xmlns:a16="http://schemas.microsoft.com/office/drawing/2014/main" id="{3DF185C9-2A40-47E6-82CF-62D6722A63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51120" y="982801"/>
            <a:ext cx="1402537" cy="1301627"/>
          </a:xfrm>
          <a:prstGeom prst="rect">
            <a:avLst/>
          </a:prstGeom>
        </p:spPr>
      </p:pic>
      <p:pic>
        <p:nvPicPr>
          <p:cNvPr id="11" name="Picture 10">
            <a:extLst>
              <a:ext uri="{FF2B5EF4-FFF2-40B4-BE49-F238E27FC236}">
                <a16:creationId xmlns:a16="http://schemas.microsoft.com/office/drawing/2014/main" id="{62786FBD-8D69-41B0-9D8F-696D285C49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492" y="2797905"/>
            <a:ext cx="1497341" cy="1082768"/>
          </a:xfrm>
          <a:prstGeom prst="rect">
            <a:avLst/>
          </a:prstGeom>
        </p:spPr>
      </p:pic>
      <p:sp>
        <p:nvSpPr>
          <p:cNvPr id="12" name="TextBox 11">
            <a:extLst>
              <a:ext uri="{FF2B5EF4-FFF2-40B4-BE49-F238E27FC236}">
                <a16:creationId xmlns:a16="http://schemas.microsoft.com/office/drawing/2014/main" id="{76F84B29-4F0D-4E3B-BE08-B2111002FBC1}"/>
              </a:ext>
            </a:extLst>
          </p:cNvPr>
          <p:cNvSpPr txBox="1"/>
          <p:nvPr/>
        </p:nvSpPr>
        <p:spPr>
          <a:xfrm>
            <a:off x="7214365" y="3856453"/>
            <a:ext cx="424647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Mar Chiquita Lake, Argentina in 2000 (left) and 2012 (right)</a:t>
            </a:r>
          </a:p>
        </p:txBody>
      </p:sp>
      <p:pic>
        <p:nvPicPr>
          <p:cNvPr id="13" name="Picture 12" descr="spectral_2000_h12v12-eps-converted-to.pdf">
            <a:extLst>
              <a:ext uri="{FF2B5EF4-FFF2-40B4-BE49-F238E27FC236}">
                <a16:creationId xmlns:a16="http://schemas.microsoft.com/office/drawing/2014/main" id="{937E545E-7E2C-44AD-897E-72FE9BFFB9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35863" y="2774349"/>
            <a:ext cx="1496424" cy="1082104"/>
          </a:xfrm>
          <a:prstGeom prst="rect">
            <a:avLst/>
          </a:prstGeom>
        </p:spPr>
      </p:pic>
      <p:sp>
        <p:nvSpPr>
          <p:cNvPr id="16" name="TextBox 15">
            <a:extLst>
              <a:ext uri="{FF2B5EF4-FFF2-40B4-BE49-F238E27FC236}">
                <a16:creationId xmlns:a16="http://schemas.microsoft.com/office/drawing/2014/main" id="{69857AF5-C4D1-4672-8971-2E963501CE71}"/>
              </a:ext>
            </a:extLst>
          </p:cNvPr>
          <p:cNvSpPr txBox="1"/>
          <p:nvPr/>
        </p:nvSpPr>
        <p:spPr>
          <a:xfrm>
            <a:off x="627184" y="5977049"/>
            <a:ext cx="9917723" cy="769441"/>
          </a:xfrm>
          <a:prstGeom prst="rect">
            <a:avLst/>
          </a:prstGeom>
          <a:noFill/>
        </p:spPr>
        <p:txBody>
          <a:bodyPr wrap="square" rtlCol="0">
            <a:spAutoFit/>
          </a:bodyPr>
          <a:lstStyle/>
          <a:p>
            <a:r>
              <a:rPr lang="en-US" sz="1100" dirty="0">
                <a:latin typeface="Arial" panose="020B0604020202020204" pitchFamily="34" charset="0"/>
              </a:rPr>
              <a:t>Hu et al. Transferring deep </a:t>
            </a:r>
            <a:r>
              <a:rPr lang="en-US" sz="1100" dirty="0" err="1">
                <a:latin typeface="Arial" panose="020B0604020202020204" pitchFamily="34" charset="0"/>
              </a:rPr>
              <a:t>convolu-tional</a:t>
            </a:r>
            <a:r>
              <a:rPr lang="en-US" sz="1100" dirty="0">
                <a:latin typeface="Arial" panose="020B0604020202020204" pitchFamily="34" charset="0"/>
              </a:rPr>
              <a:t> neural networks for the scene classification of high-resolution remote sensing imagery. Remote Sensing, 2015.</a:t>
            </a:r>
          </a:p>
          <a:p>
            <a:r>
              <a:rPr lang="en-US" sz="1100" b="0" i="0" dirty="0">
                <a:effectLst/>
                <a:latin typeface="Arial" panose="020B0604020202020204" pitchFamily="34" charset="0"/>
              </a:rPr>
              <a:t>Li et al. Zero-shot scene </a:t>
            </a:r>
            <a:r>
              <a:rPr lang="en-US" sz="1100" b="0" i="0" dirty="0" err="1">
                <a:effectLst/>
                <a:latin typeface="Arial" panose="020B0604020202020204" pitchFamily="34" charset="0"/>
              </a:rPr>
              <a:t>classifi</a:t>
            </a:r>
            <a:r>
              <a:rPr lang="en-US" sz="1100" b="0" i="0" dirty="0">
                <a:effectLst/>
                <a:latin typeface="Arial" panose="020B0604020202020204" pitchFamily="34" charset="0"/>
              </a:rPr>
              <a:t>-cation for high spatial resolution remote sensing images. TGRS, 2017.</a:t>
            </a:r>
          </a:p>
          <a:p>
            <a:r>
              <a:rPr lang="en-US" sz="1100" dirty="0">
                <a:latin typeface="Arial" panose="020B0604020202020204" pitchFamily="34" charset="0"/>
              </a:rPr>
              <a:t>Schmitt et al. </a:t>
            </a:r>
            <a:r>
              <a:rPr lang="en-US" sz="1100" b="0" i="0" dirty="0" err="1">
                <a:effectLst/>
                <a:latin typeface="Arial" panose="020B0604020202020204" pitchFamily="34" charset="0"/>
              </a:rPr>
              <a:t>Weaklysupervised</a:t>
            </a:r>
            <a:r>
              <a:rPr lang="en-US" sz="1100" b="0" i="0" dirty="0">
                <a:effectLst/>
                <a:latin typeface="Arial" panose="020B0604020202020204" pitchFamily="34" charset="0"/>
              </a:rPr>
              <a:t> semantic segmentation of satellite </a:t>
            </a:r>
            <a:r>
              <a:rPr lang="en-US" sz="1100" b="0" i="0" dirty="0" err="1">
                <a:effectLst/>
                <a:latin typeface="Arial" panose="020B0604020202020204" pitchFamily="34" charset="0"/>
              </a:rPr>
              <a:t>imagesfor</a:t>
            </a:r>
            <a:r>
              <a:rPr lang="en-US" sz="1100" b="0" i="0" dirty="0">
                <a:effectLst/>
                <a:latin typeface="Arial" panose="020B0604020202020204" pitchFamily="34" charset="0"/>
              </a:rPr>
              <a:t> land cover mapping–challenges and opportunities</a:t>
            </a:r>
            <a:r>
              <a:rPr lang="en-US" sz="1100" dirty="0">
                <a:latin typeface="Arial" panose="020B0604020202020204" pitchFamily="34" charset="0"/>
              </a:rPr>
              <a:t>. 2020.</a:t>
            </a:r>
          </a:p>
          <a:p>
            <a:r>
              <a:rPr lang="en-US" sz="1100" dirty="0">
                <a:latin typeface="Arial" panose="020B0604020202020204" pitchFamily="34" charset="0"/>
              </a:rPr>
              <a:t>Ghosh et al. Land Cover Mapping in Limited Labels Scenario: A Survey. 2021</a:t>
            </a:r>
          </a:p>
        </p:txBody>
      </p:sp>
    </p:spTree>
    <p:extLst>
      <p:ext uri="{BB962C8B-B14F-4D97-AF65-F5344CB8AC3E}">
        <p14:creationId xmlns:p14="http://schemas.microsoft.com/office/powerpoint/2010/main" val="161519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1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6CDC-4299-49E4-82A1-967B62411CAA}"/>
              </a:ext>
            </a:extLst>
          </p:cNvPr>
          <p:cNvSpPr>
            <a:spLocks noGrp="1"/>
          </p:cNvSpPr>
          <p:nvPr>
            <p:ph type="title"/>
          </p:nvPr>
        </p:nvSpPr>
        <p:spPr>
          <a:xfrm>
            <a:off x="838200" y="-80354"/>
            <a:ext cx="10515600" cy="1325563"/>
          </a:xfrm>
        </p:spPr>
        <p:txBody>
          <a:bodyPr/>
          <a:lstStyle/>
          <a:p>
            <a:r>
              <a:rPr lang="en-US" dirty="0"/>
              <a:t>Remote sensing datasets</a:t>
            </a:r>
          </a:p>
        </p:txBody>
      </p:sp>
      <p:sp>
        <p:nvSpPr>
          <p:cNvPr id="3" name="Content Placeholder 2">
            <a:extLst>
              <a:ext uri="{FF2B5EF4-FFF2-40B4-BE49-F238E27FC236}">
                <a16:creationId xmlns:a16="http://schemas.microsoft.com/office/drawing/2014/main" id="{FF636EDD-EE35-4807-B104-31ADD72D36CF}"/>
              </a:ext>
            </a:extLst>
          </p:cNvPr>
          <p:cNvSpPr>
            <a:spLocks noGrp="1"/>
          </p:cNvSpPr>
          <p:nvPr>
            <p:ph idx="1"/>
          </p:nvPr>
        </p:nvSpPr>
        <p:spPr>
          <a:xfrm>
            <a:off x="838200" y="1075343"/>
            <a:ext cx="10515600" cy="4351338"/>
          </a:xfrm>
        </p:spPr>
        <p:txBody>
          <a:bodyPr/>
          <a:lstStyle/>
          <a:p>
            <a:pPr marL="0" indent="0">
              <a:buNone/>
            </a:pPr>
            <a:r>
              <a:rPr lang="en-US" dirty="0"/>
              <a:t>Existing datasets</a:t>
            </a:r>
          </a:p>
          <a:p>
            <a:r>
              <a:rPr lang="en-US" sz="2000" dirty="0"/>
              <a:t>Sen12MS</a:t>
            </a:r>
          </a:p>
          <a:p>
            <a:r>
              <a:rPr lang="en-US" sz="2000" dirty="0" err="1"/>
              <a:t>DeepGlobe</a:t>
            </a:r>
            <a:endParaRPr lang="en-US" sz="2000" dirty="0"/>
          </a:p>
          <a:p>
            <a:r>
              <a:rPr lang="en-US" sz="2000" dirty="0"/>
              <a:t>UC Merced Land Use Dataset</a:t>
            </a:r>
          </a:p>
          <a:p>
            <a:r>
              <a:rPr lang="en-US" sz="2000" dirty="0"/>
              <a:t>WHU-RS Dataset</a:t>
            </a:r>
          </a:p>
          <a:p>
            <a:pPr marL="0" indent="0">
              <a:buNone/>
            </a:pPr>
            <a:r>
              <a:rPr lang="en-US" dirty="0"/>
              <a:t>Other RS data sources</a:t>
            </a:r>
          </a:p>
          <a:p>
            <a:endParaRPr lang="en-US" dirty="0"/>
          </a:p>
        </p:txBody>
      </p:sp>
      <p:graphicFrame>
        <p:nvGraphicFramePr>
          <p:cNvPr id="4" name="Table 3">
            <a:extLst>
              <a:ext uri="{FF2B5EF4-FFF2-40B4-BE49-F238E27FC236}">
                <a16:creationId xmlns:a16="http://schemas.microsoft.com/office/drawing/2014/main" id="{9397BEDB-B0B4-4013-834B-2BFD0270BE62}"/>
              </a:ext>
            </a:extLst>
          </p:cNvPr>
          <p:cNvGraphicFramePr>
            <a:graphicFrameLocks noGrp="1"/>
          </p:cNvGraphicFramePr>
          <p:nvPr/>
        </p:nvGraphicFramePr>
        <p:xfrm>
          <a:off x="1846385" y="3686906"/>
          <a:ext cx="8856168" cy="3053080"/>
        </p:xfrm>
        <a:graphic>
          <a:graphicData uri="http://schemas.openxmlformats.org/drawingml/2006/table">
            <a:tbl>
              <a:tblPr firstRow="1" bandRow="1">
                <a:tableStyleId>{5C22544A-7EE6-4342-B048-85BDC9FD1C3A}</a:tableStyleId>
              </a:tblPr>
              <a:tblGrid>
                <a:gridCol w="1107021">
                  <a:extLst>
                    <a:ext uri="{9D8B030D-6E8A-4147-A177-3AD203B41FA5}">
                      <a16:colId xmlns:a16="http://schemas.microsoft.com/office/drawing/2014/main" val="20000"/>
                    </a:ext>
                  </a:extLst>
                </a:gridCol>
                <a:gridCol w="1195948">
                  <a:extLst>
                    <a:ext uri="{9D8B030D-6E8A-4147-A177-3AD203B41FA5}">
                      <a16:colId xmlns:a16="http://schemas.microsoft.com/office/drawing/2014/main" val="20001"/>
                    </a:ext>
                  </a:extLst>
                </a:gridCol>
                <a:gridCol w="1018094">
                  <a:extLst>
                    <a:ext uri="{9D8B030D-6E8A-4147-A177-3AD203B41FA5}">
                      <a16:colId xmlns:a16="http://schemas.microsoft.com/office/drawing/2014/main" val="20002"/>
                    </a:ext>
                  </a:extLst>
                </a:gridCol>
                <a:gridCol w="1107021">
                  <a:extLst>
                    <a:ext uri="{9D8B030D-6E8A-4147-A177-3AD203B41FA5}">
                      <a16:colId xmlns:a16="http://schemas.microsoft.com/office/drawing/2014/main" val="20003"/>
                    </a:ext>
                  </a:extLst>
                </a:gridCol>
                <a:gridCol w="1107021">
                  <a:extLst>
                    <a:ext uri="{9D8B030D-6E8A-4147-A177-3AD203B41FA5}">
                      <a16:colId xmlns:a16="http://schemas.microsoft.com/office/drawing/2014/main" val="20004"/>
                    </a:ext>
                  </a:extLst>
                </a:gridCol>
                <a:gridCol w="1107021">
                  <a:extLst>
                    <a:ext uri="{9D8B030D-6E8A-4147-A177-3AD203B41FA5}">
                      <a16:colId xmlns:a16="http://schemas.microsoft.com/office/drawing/2014/main" val="20005"/>
                    </a:ext>
                  </a:extLst>
                </a:gridCol>
                <a:gridCol w="1107021">
                  <a:extLst>
                    <a:ext uri="{9D8B030D-6E8A-4147-A177-3AD203B41FA5}">
                      <a16:colId xmlns:a16="http://schemas.microsoft.com/office/drawing/2014/main" val="20006"/>
                    </a:ext>
                  </a:extLst>
                </a:gridCol>
                <a:gridCol w="1107021">
                  <a:extLst>
                    <a:ext uri="{9D8B030D-6E8A-4147-A177-3AD203B41FA5}">
                      <a16:colId xmlns:a16="http://schemas.microsoft.com/office/drawing/2014/main" val="20007"/>
                    </a:ext>
                  </a:extLst>
                </a:gridCol>
              </a:tblGrid>
              <a:tr h="370840">
                <a:tc>
                  <a:txBody>
                    <a:bodyPr/>
                    <a:lstStyle/>
                    <a:p>
                      <a:pPr algn="ctr"/>
                      <a:r>
                        <a:rPr lang="en-US" sz="1200" dirty="0"/>
                        <a:t>Data</a:t>
                      </a:r>
                      <a:r>
                        <a:rPr lang="en-US" sz="1200" baseline="0" dirty="0"/>
                        <a:t> </a:t>
                      </a:r>
                      <a:endParaRPr lang="en-US" sz="1200" dirty="0"/>
                    </a:p>
                  </a:txBody>
                  <a:tcPr/>
                </a:tc>
                <a:tc>
                  <a:txBody>
                    <a:bodyPr/>
                    <a:lstStyle/>
                    <a:p>
                      <a:pPr algn="ctr"/>
                      <a:r>
                        <a:rPr lang="en-US" sz="1200" dirty="0"/>
                        <a:t>Type</a:t>
                      </a:r>
                    </a:p>
                  </a:txBody>
                  <a:tcPr/>
                </a:tc>
                <a:tc>
                  <a:txBody>
                    <a:bodyPr/>
                    <a:lstStyle/>
                    <a:p>
                      <a:pPr algn="ctr"/>
                      <a:r>
                        <a:rPr lang="en-US" sz="1200" dirty="0"/>
                        <a:t>Coverage</a:t>
                      </a:r>
                    </a:p>
                  </a:txBody>
                  <a:tcPr/>
                </a:tc>
                <a:tc>
                  <a:txBody>
                    <a:bodyPr/>
                    <a:lstStyle/>
                    <a:p>
                      <a:pPr algn="ctr"/>
                      <a:r>
                        <a:rPr lang="en-US" sz="1200" dirty="0"/>
                        <a:t>Spatial</a:t>
                      </a:r>
                      <a:r>
                        <a:rPr lang="en-US" sz="1200" baseline="0" dirty="0"/>
                        <a:t> Resolution</a:t>
                      </a:r>
                      <a:endParaRPr lang="en-US" sz="1200" dirty="0"/>
                    </a:p>
                  </a:txBody>
                  <a:tcPr/>
                </a:tc>
                <a:tc>
                  <a:txBody>
                    <a:bodyPr/>
                    <a:lstStyle/>
                    <a:p>
                      <a:pPr algn="ctr"/>
                      <a:r>
                        <a:rPr lang="en-US" sz="1200" dirty="0"/>
                        <a:t>Temporal Resolution</a:t>
                      </a:r>
                    </a:p>
                  </a:txBody>
                  <a:tcPr/>
                </a:tc>
                <a:tc>
                  <a:txBody>
                    <a:bodyPr/>
                    <a:lstStyle/>
                    <a:p>
                      <a:pPr algn="ctr"/>
                      <a:r>
                        <a:rPr lang="en-US" sz="1200" dirty="0"/>
                        <a:t>Spectral Resolution</a:t>
                      </a:r>
                    </a:p>
                  </a:txBody>
                  <a:tcPr/>
                </a:tc>
                <a:tc>
                  <a:txBody>
                    <a:bodyPr/>
                    <a:lstStyle/>
                    <a:p>
                      <a:pPr algn="ctr"/>
                      <a:r>
                        <a:rPr lang="en-US" sz="1200" dirty="0"/>
                        <a:t>Duration</a:t>
                      </a:r>
                    </a:p>
                  </a:txBody>
                  <a:tcPr/>
                </a:tc>
                <a:tc>
                  <a:txBody>
                    <a:bodyPr/>
                    <a:lstStyle/>
                    <a:p>
                      <a:pPr algn="ctr"/>
                      <a:r>
                        <a:rPr lang="en-US" sz="1200" dirty="0"/>
                        <a:t>Availability</a:t>
                      </a:r>
                    </a:p>
                  </a:txBody>
                  <a:tcPr/>
                </a:tc>
                <a:extLst>
                  <a:ext uri="{0D108BD9-81ED-4DB2-BD59-A6C34878D82A}">
                    <a16:rowId xmlns:a16="http://schemas.microsoft.com/office/drawing/2014/main" val="10000"/>
                  </a:ext>
                </a:extLst>
              </a:tr>
              <a:tr h="370840">
                <a:tc>
                  <a:txBody>
                    <a:bodyPr/>
                    <a:lstStyle/>
                    <a:p>
                      <a:pPr algn="ctr"/>
                      <a:r>
                        <a:rPr lang="en-US" sz="1200" b="1" dirty="0"/>
                        <a:t>MODIS</a:t>
                      </a:r>
                    </a:p>
                  </a:txBody>
                  <a:tcPr/>
                </a:tc>
                <a:tc>
                  <a:txBody>
                    <a:bodyPr/>
                    <a:lstStyle/>
                    <a:p>
                      <a:pPr algn="ctr"/>
                      <a:r>
                        <a:rPr lang="en-US" sz="1200" b="0" i="0" kern="1200" dirty="0">
                          <a:solidFill>
                            <a:schemeClr val="dk1"/>
                          </a:solidFill>
                          <a:effectLst/>
                          <a:latin typeface="+mn-lt"/>
                          <a:ea typeface="+mn-ea"/>
                          <a:cs typeface="+mn-cs"/>
                        </a:rPr>
                        <a:t>Multispectral</a:t>
                      </a:r>
                      <a:endParaRPr lang="en-US" sz="1200" dirty="0"/>
                    </a:p>
                  </a:txBody>
                  <a:tcPr/>
                </a:tc>
                <a:tc>
                  <a:txBody>
                    <a:bodyPr/>
                    <a:lstStyle/>
                    <a:p>
                      <a:pPr algn="ctr"/>
                      <a:r>
                        <a:rPr lang="en-US" sz="1200" dirty="0"/>
                        <a:t>Global</a:t>
                      </a:r>
                    </a:p>
                  </a:txBody>
                  <a:tcPr/>
                </a:tc>
                <a:tc>
                  <a:txBody>
                    <a:bodyPr/>
                    <a:lstStyle/>
                    <a:p>
                      <a:pPr algn="ctr"/>
                      <a:r>
                        <a:rPr lang="en-US" sz="1200" dirty="0"/>
                        <a:t>250 m</a:t>
                      </a:r>
                    </a:p>
                  </a:txBody>
                  <a:tcPr/>
                </a:tc>
                <a:tc>
                  <a:txBody>
                    <a:bodyPr/>
                    <a:lstStyle/>
                    <a:p>
                      <a:pPr algn="ctr"/>
                      <a:r>
                        <a:rPr lang="en-US" sz="1200" dirty="0"/>
                        <a:t>Daily</a:t>
                      </a:r>
                    </a:p>
                  </a:txBody>
                  <a:tcPr/>
                </a:tc>
                <a:tc>
                  <a:txBody>
                    <a:bodyPr/>
                    <a:lstStyle/>
                    <a:p>
                      <a:pPr algn="ctr"/>
                      <a:r>
                        <a:rPr lang="en-US" sz="1200" dirty="0"/>
                        <a:t>7</a:t>
                      </a:r>
                    </a:p>
                  </a:txBody>
                  <a:tcPr/>
                </a:tc>
                <a:tc>
                  <a:txBody>
                    <a:bodyPr/>
                    <a:lstStyle/>
                    <a:p>
                      <a:pPr algn="l"/>
                      <a:r>
                        <a:rPr lang="en-US" sz="1200" dirty="0"/>
                        <a:t>2000 -</a:t>
                      </a:r>
                      <a:r>
                        <a:rPr lang="en-US" sz="1200" baseline="0" dirty="0"/>
                        <a:t> </a:t>
                      </a:r>
                      <a:r>
                        <a:rPr lang="en-US" sz="1200" dirty="0"/>
                        <a:t>present</a:t>
                      </a:r>
                    </a:p>
                  </a:txBody>
                  <a:tcPr/>
                </a:tc>
                <a:tc>
                  <a:txBody>
                    <a:bodyPr/>
                    <a:lstStyle/>
                    <a:p>
                      <a:pPr algn="ctr"/>
                      <a:r>
                        <a:rPr lang="en-US" sz="1200" dirty="0"/>
                        <a:t>Public</a:t>
                      </a:r>
                    </a:p>
                  </a:txBody>
                  <a:tcPr/>
                </a:tc>
                <a:extLst>
                  <a:ext uri="{0D108BD9-81ED-4DB2-BD59-A6C34878D82A}">
                    <a16:rowId xmlns:a16="http://schemas.microsoft.com/office/drawing/2014/main" val="10001"/>
                  </a:ext>
                </a:extLst>
              </a:tr>
              <a:tr h="370840">
                <a:tc>
                  <a:txBody>
                    <a:bodyPr/>
                    <a:lstStyle/>
                    <a:p>
                      <a:pPr algn="ctr"/>
                      <a:r>
                        <a:rPr lang="en-US" sz="1200" b="1" dirty="0"/>
                        <a:t>LANDSAT</a:t>
                      </a:r>
                    </a:p>
                  </a:txBody>
                  <a:tcPr/>
                </a:tc>
                <a:tc>
                  <a:txBody>
                    <a:bodyPr/>
                    <a:lstStyle/>
                    <a:p>
                      <a:pPr algn="ctr"/>
                      <a:r>
                        <a:rPr lang="en-US" sz="1200" dirty="0"/>
                        <a:t>Multispectral</a:t>
                      </a:r>
                    </a:p>
                  </a:txBody>
                  <a:tcPr/>
                </a:tc>
                <a:tc>
                  <a:txBody>
                    <a:bodyPr/>
                    <a:lstStyle/>
                    <a:p>
                      <a:pPr algn="ctr"/>
                      <a:r>
                        <a:rPr lang="en-US" sz="1200" dirty="0"/>
                        <a:t>Global</a:t>
                      </a:r>
                    </a:p>
                  </a:txBody>
                  <a:tcPr/>
                </a:tc>
                <a:tc>
                  <a:txBody>
                    <a:bodyPr/>
                    <a:lstStyle/>
                    <a:p>
                      <a:pPr algn="ctr"/>
                      <a:r>
                        <a:rPr lang="en-US" sz="1200" dirty="0"/>
                        <a:t>30 m </a:t>
                      </a:r>
                    </a:p>
                  </a:txBody>
                  <a:tcPr/>
                </a:tc>
                <a:tc>
                  <a:txBody>
                    <a:bodyPr/>
                    <a:lstStyle/>
                    <a:p>
                      <a:pPr algn="ctr"/>
                      <a:r>
                        <a:rPr lang="en-US" sz="1200" dirty="0"/>
                        <a:t>16</a:t>
                      </a:r>
                      <a:r>
                        <a:rPr lang="en-US" sz="1200" baseline="0" dirty="0"/>
                        <a:t> days</a:t>
                      </a:r>
                      <a:endParaRPr lang="en-US" sz="1200" dirty="0"/>
                    </a:p>
                  </a:txBody>
                  <a:tcPr/>
                </a:tc>
                <a:tc>
                  <a:txBody>
                    <a:bodyPr/>
                    <a:lstStyle/>
                    <a:p>
                      <a:pPr algn="ctr"/>
                      <a:r>
                        <a:rPr lang="en-US" sz="1200" dirty="0"/>
                        <a:t>7</a:t>
                      </a:r>
                    </a:p>
                  </a:txBody>
                  <a:tcPr/>
                </a:tc>
                <a:tc>
                  <a:txBody>
                    <a:bodyPr/>
                    <a:lstStyle/>
                    <a:p>
                      <a:pPr algn="l"/>
                      <a:r>
                        <a:rPr lang="en-US" sz="1200" dirty="0"/>
                        <a:t>1972 - present</a:t>
                      </a:r>
                    </a:p>
                  </a:txBody>
                  <a:tcPr/>
                </a:tc>
                <a:tc>
                  <a:txBody>
                    <a:bodyPr/>
                    <a:lstStyle/>
                    <a:p>
                      <a:pPr algn="ctr"/>
                      <a:r>
                        <a:rPr lang="en-US" sz="1200" dirty="0"/>
                        <a:t>Public</a:t>
                      </a:r>
                    </a:p>
                  </a:txBody>
                  <a:tcPr/>
                </a:tc>
                <a:extLst>
                  <a:ext uri="{0D108BD9-81ED-4DB2-BD59-A6C34878D82A}">
                    <a16:rowId xmlns:a16="http://schemas.microsoft.com/office/drawing/2014/main" val="10002"/>
                  </a:ext>
                </a:extLst>
              </a:tr>
              <a:tr h="370840">
                <a:tc>
                  <a:txBody>
                    <a:bodyPr/>
                    <a:lstStyle/>
                    <a:p>
                      <a:pPr algn="ctr"/>
                      <a:r>
                        <a:rPr lang="en-US" sz="1200" b="1" dirty="0"/>
                        <a:t>Hyperion</a:t>
                      </a:r>
                    </a:p>
                  </a:txBody>
                  <a:tcPr/>
                </a:tc>
                <a:tc>
                  <a:txBody>
                    <a:bodyPr/>
                    <a:lstStyle/>
                    <a:p>
                      <a:pPr algn="ctr"/>
                      <a:r>
                        <a:rPr lang="en-US" sz="1200" dirty="0"/>
                        <a:t>Hyperspectral</a:t>
                      </a:r>
                    </a:p>
                  </a:txBody>
                  <a:tcPr/>
                </a:tc>
                <a:tc>
                  <a:txBody>
                    <a:bodyPr/>
                    <a:lstStyle/>
                    <a:p>
                      <a:pPr algn="ctr"/>
                      <a:r>
                        <a:rPr lang="en-US" sz="1200" dirty="0"/>
                        <a:t>Regional</a:t>
                      </a:r>
                    </a:p>
                  </a:txBody>
                  <a:tcPr/>
                </a:tc>
                <a:tc>
                  <a:txBody>
                    <a:bodyPr/>
                    <a:lstStyle/>
                    <a:p>
                      <a:pPr algn="ctr"/>
                      <a:r>
                        <a:rPr lang="en-US" sz="1200" dirty="0"/>
                        <a:t>30 m</a:t>
                      </a:r>
                    </a:p>
                  </a:txBody>
                  <a:tcPr/>
                </a:tc>
                <a:tc>
                  <a:txBody>
                    <a:bodyPr/>
                    <a:lstStyle/>
                    <a:p>
                      <a:pPr algn="ctr"/>
                      <a:r>
                        <a:rPr lang="en-US" sz="1200" dirty="0"/>
                        <a:t>16 days</a:t>
                      </a:r>
                    </a:p>
                  </a:txBody>
                  <a:tcPr/>
                </a:tc>
                <a:tc>
                  <a:txBody>
                    <a:bodyPr/>
                    <a:lstStyle/>
                    <a:p>
                      <a:pPr algn="ctr"/>
                      <a:r>
                        <a:rPr lang="en-US" sz="1200" dirty="0"/>
                        <a:t>220</a:t>
                      </a:r>
                    </a:p>
                  </a:txBody>
                  <a:tcPr/>
                </a:tc>
                <a:tc>
                  <a:txBody>
                    <a:bodyPr/>
                    <a:lstStyle/>
                    <a:p>
                      <a:pPr algn="l"/>
                      <a:r>
                        <a:rPr lang="en-US" sz="1200" dirty="0"/>
                        <a:t>2001 - present</a:t>
                      </a:r>
                    </a:p>
                  </a:txBody>
                  <a:tcPr/>
                </a:tc>
                <a:tc>
                  <a:txBody>
                    <a:bodyPr/>
                    <a:lstStyle/>
                    <a:p>
                      <a:pPr algn="ctr"/>
                      <a:r>
                        <a:rPr lang="en-US" sz="1200" dirty="0"/>
                        <a:t>Private</a:t>
                      </a:r>
                    </a:p>
                  </a:txBody>
                  <a:tcPr/>
                </a:tc>
                <a:extLst>
                  <a:ext uri="{0D108BD9-81ED-4DB2-BD59-A6C34878D82A}">
                    <a16:rowId xmlns:a16="http://schemas.microsoft.com/office/drawing/2014/main" val="10003"/>
                  </a:ext>
                </a:extLst>
              </a:tr>
              <a:tr h="370840">
                <a:tc>
                  <a:txBody>
                    <a:bodyPr/>
                    <a:lstStyle/>
                    <a:p>
                      <a:pPr algn="ctr"/>
                      <a:r>
                        <a:rPr lang="en-US" sz="1200" b="1" dirty="0" err="1"/>
                        <a:t>Sentinal</a:t>
                      </a:r>
                      <a:r>
                        <a:rPr lang="en-US" sz="1200" b="1" dirty="0"/>
                        <a:t> - 1</a:t>
                      </a:r>
                    </a:p>
                  </a:txBody>
                  <a:tcPr/>
                </a:tc>
                <a:tc>
                  <a:txBody>
                    <a:bodyPr/>
                    <a:lstStyle/>
                    <a:p>
                      <a:pPr algn="ctr"/>
                      <a:r>
                        <a:rPr lang="en-US" sz="1200" dirty="0"/>
                        <a:t>Radar</a:t>
                      </a:r>
                    </a:p>
                  </a:txBody>
                  <a:tcPr/>
                </a:tc>
                <a:tc>
                  <a:txBody>
                    <a:bodyPr/>
                    <a:lstStyle/>
                    <a:p>
                      <a:pPr algn="ctr"/>
                      <a:r>
                        <a:rPr lang="en-US" sz="1200" dirty="0"/>
                        <a:t>Global</a:t>
                      </a:r>
                    </a:p>
                  </a:txBody>
                  <a:tcPr/>
                </a:tc>
                <a:tc>
                  <a:txBody>
                    <a:bodyPr/>
                    <a:lstStyle/>
                    <a:p>
                      <a:pPr algn="ctr"/>
                      <a:r>
                        <a:rPr lang="en-US" sz="1200" dirty="0"/>
                        <a:t>5 m</a:t>
                      </a:r>
                    </a:p>
                  </a:txBody>
                  <a:tcPr/>
                </a:tc>
                <a:tc>
                  <a:txBody>
                    <a:bodyPr/>
                    <a:lstStyle/>
                    <a:p>
                      <a:pPr algn="ctr"/>
                      <a:r>
                        <a:rPr lang="en-US" sz="1200" dirty="0"/>
                        <a:t>12 days</a:t>
                      </a:r>
                    </a:p>
                  </a:txBody>
                  <a:tcPr/>
                </a:tc>
                <a:tc>
                  <a:txBody>
                    <a:bodyPr/>
                    <a:lstStyle/>
                    <a:p>
                      <a:pPr algn="ctr"/>
                      <a:r>
                        <a:rPr lang="en-US" sz="1200" dirty="0"/>
                        <a:t>-</a:t>
                      </a:r>
                    </a:p>
                  </a:txBody>
                  <a:tcPr/>
                </a:tc>
                <a:tc>
                  <a:txBody>
                    <a:bodyPr/>
                    <a:lstStyle/>
                    <a:p>
                      <a:pPr algn="l"/>
                      <a:r>
                        <a:rPr lang="en-US" sz="1200" dirty="0"/>
                        <a:t>2014 - present</a:t>
                      </a:r>
                    </a:p>
                  </a:txBody>
                  <a:tcPr/>
                </a:tc>
                <a:tc>
                  <a:txBody>
                    <a:bodyPr/>
                    <a:lstStyle/>
                    <a:p>
                      <a:pPr algn="ctr"/>
                      <a:r>
                        <a:rPr lang="en-US" sz="1200" dirty="0"/>
                        <a:t>Public</a:t>
                      </a:r>
                    </a:p>
                  </a:txBody>
                  <a:tcPr/>
                </a:tc>
                <a:extLst>
                  <a:ext uri="{0D108BD9-81ED-4DB2-BD59-A6C34878D82A}">
                    <a16:rowId xmlns:a16="http://schemas.microsoft.com/office/drawing/2014/main" val="10004"/>
                  </a:ext>
                </a:extLst>
              </a:tr>
              <a:tr h="370840">
                <a:tc>
                  <a:txBody>
                    <a:bodyPr/>
                    <a:lstStyle/>
                    <a:p>
                      <a:pPr algn="ctr"/>
                      <a:r>
                        <a:rPr lang="en-US" sz="1200" b="1" dirty="0"/>
                        <a:t>Sentinel-2</a:t>
                      </a:r>
                    </a:p>
                  </a:txBody>
                  <a:tcPr/>
                </a:tc>
                <a:tc>
                  <a:txBody>
                    <a:bodyPr/>
                    <a:lstStyle/>
                    <a:p>
                      <a:pPr algn="ctr"/>
                      <a:r>
                        <a:rPr lang="en-US" sz="1200" dirty="0"/>
                        <a:t>Multispectral</a:t>
                      </a:r>
                    </a:p>
                  </a:txBody>
                  <a:tcPr/>
                </a:tc>
                <a:tc>
                  <a:txBody>
                    <a:bodyPr/>
                    <a:lstStyle/>
                    <a:p>
                      <a:pPr algn="ctr"/>
                      <a:r>
                        <a:rPr lang="en-US" sz="1200" dirty="0"/>
                        <a:t>Global</a:t>
                      </a:r>
                    </a:p>
                  </a:txBody>
                  <a:tcPr/>
                </a:tc>
                <a:tc>
                  <a:txBody>
                    <a:bodyPr/>
                    <a:lstStyle/>
                    <a:p>
                      <a:pPr algn="ctr"/>
                      <a:r>
                        <a:rPr lang="en-US" sz="1200" dirty="0"/>
                        <a:t>10 m</a:t>
                      </a:r>
                    </a:p>
                  </a:txBody>
                  <a:tcPr/>
                </a:tc>
                <a:tc>
                  <a:txBody>
                    <a:bodyPr/>
                    <a:lstStyle/>
                    <a:p>
                      <a:pPr algn="ctr"/>
                      <a:r>
                        <a:rPr lang="en-US" sz="1200" dirty="0"/>
                        <a:t>5-10 days</a:t>
                      </a:r>
                    </a:p>
                  </a:txBody>
                  <a:tcPr/>
                </a:tc>
                <a:tc>
                  <a:txBody>
                    <a:bodyPr/>
                    <a:lstStyle/>
                    <a:p>
                      <a:pPr algn="ctr"/>
                      <a:r>
                        <a:rPr lang="en-US" sz="1200" dirty="0"/>
                        <a:t>12</a:t>
                      </a:r>
                    </a:p>
                  </a:txBody>
                  <a:tcPr/>
                </a:tc>
                <a:tc>
                  <a:txBody>
                    <a:bodyPr/>
                    <a:lstStyle/>
                    <a:p>
                      <a:pPr algn="l"/>
                      <a:r>
                        <a:rPr lang="en-US" sz="1200" dirty="0"/>
                        <a:t>2016 - present</a:t>
                      </a:r>
                    </a:p>
                  </a:txBody>
                  <a:tcPr/>
                </a:tc>
                <a:tc>
                  <a:txBody>
                    <a:bodyPr/>
                    <a:lstStyle/>
                    <a:p>
                      <a:pPr algn="ctr"/>
                      <a:r>
                        <a:rPr lang="en-US" sz="1200" dirty="0"/>
                        <a:t>Public</a:t>
                      </a:r>
                    </a:p>
                  </a:txBody>
                  <a:tcPr/>
                </a:tc>
                <a:extLst>
                  <a:ext uri="{0D108BD9-81ED-4DB2-BD59-A6C34878D82A}">
                    <a16:rowId xmlns:a16="http://schemas.microsoft.com/office/drawing/2014/main" val="127178847"/>
                  </a:ext>
                </a:extLst>
              </a:tr>
              <a:tr h="370840">
                <a:tc>
                  <a:txBody>
                    <a:bodyPr/>
                    <a:lstStyle/>
                    <a:p>
                      <a:pPr algn="ctr"/>
                      <a:r>
                        <a:rPr lang="en-US" sz="1200" b="1" dirty="0" err="1"/>
                        <a:t>Quickbird</a:t>
                      </a:r>
                      <a:endParaRPr lang="en-US" sz="1200" b="1" dirty="0"/>
                    </a:p>
                  </a:txBody>
                  <a:tcPr/>
                </a:tc>
                <a:tc>
                  <a:txBody>
                    <a:bodyPr/>
                    <a:lstStyle/>
                    <a:p>
                      <a:pPr algn="ctr"/>
                      <a:r>
                        <a:rPr lang="en-US" sz="1200" dirty="0"/>
                        <a:t>Multispectral</a:t>
                      </a:r>
                    </a:p>
                  </a:txBody>
                  <a:tcPr/>
                </a:tc>
                <a:tc>
                  <a:txBody>
                    <a:bodyPr/>
                    <a:lstStyle/>
                    <a:p>
                      <a:pPr algn="ctr"/>
                      <a:r>
                        <a:rPr lang="en-US" sz="1200" dirty="0"/>
                        <a:t>Global</a:t>
                      </a:r>
                    </a:p>
                  </a:txBody>
                  <a:tcPr/>
                </a:tc>
                <a:tc>
                  <a:txBody>
                    <a:bodyPr/>
                    <a:lstStyle/>
                    <a:p>
                      <a:pPr algn="ctr"/>
                      <a:r>
                        <a:rPr lang="en-US" sz="1200" dirty="0"/>
                        <a:t>2.16</a:t>
                      </a:r>
                      <a:r>
                        <a:rPr lang="en-US" sz="1200" baseline="0" dirty="0"/>
                        <a:t> m</a:t>
                      </a:r>
                      <a:endParaRPr lang="en-US" sz="1200" dirty="0"/>
                    </a:p>
                  </a:txBody>
                  <a:tcPr/>
                </a:tc>
                <a:tc>
                  <a:txBody>
                    <a:bodyPr/>
                    <a:lstStyle/>
                    <a:p>
                      <a:pPr algn="ctr"/>
                      <a:r>
                        <a:rPr lang="en-US" sz="1200" dirty="0"/>
                        <a:t>2 to 12</a:t>
                      </a:r>
                      <a:r>
                        <a:rPr lang="en-US" sz="1200" baseline="0" dirty="0"/>
                        <a:t> days</a:t>
                      </a:r>
                      <a:endParaRPr lang="en-US" sz="1200" dirty="0"/>
                    </a:p>
                  </a:txBody>
                  <a:tcPr/>
                </a:tc>
                <a:tc>
                  <a:txBody>
                    <a:bodyPr/>
                    <a:lstStyle/>
                    <a:p>
                      <a:pPr algn="ctr"/>
                      <a:r>
                        <a:rPr lang="en-US" sz="1200" dirty="0"/>
                        <a:t>4</a:t>
                      </a:r>
                    </a:p>
                  </a:txBody>
                  <a:tcPr/>
                </a:tc>
                <a:tc>
                  <a:txBody>
                    <a:bodyPr/>
                    <a:lstStyle/>
                    <a:p>
                      <a:pPr algn="l"/>
                      <a:r>
                        <a:rPr lang="en-US" sz="1200" dirty="0"/>
                        <a:t>2001 - 2014</a:t>
                      </a:r>
                    </a:p>
                  </a:txBody>
                  <a:tcPr/>
                </a:tc>
                <a:tc>
                  <a:txBody>
                    <a:bodyPr/>
                    <a:lstStyle/>
                    <a:p>
                      <a:pPr algn="ctr"/>
                      <a:r>
                        <a:rPr lang="en-US" sz="1200" dirty="0"/>
                        <a:t>Private</a:t>
                      </a:r>
                    </a:p>
                  </a:txBody>
                  <a:tcPr/>
                </a:tc>
                <a:extLst>
                  <a:ext uri="{0D108BD9-81ED-4DB2-BD59-A6C34878D82A}">
                    <a16:rowId xmlns:a16="http://schemas.microsoft.com/office/drawing/2014/main" val="10005"/>
                  </a:ext>
                </a:extLst>
              </a:tr>
              <a:tr h="370840">
                <a:tc>
                  <a:txBody>
                    <a:bodyPr/>
                    <a:lstStyle/>
                    <a:p>
                      <a:pPr algn="ctr"/>
                      <a:r>
                        <a:rPr lang="en-US" sz="1200" b="1" dirty="0" err="1"/>
                        <a:t>WorldView</a:t>
                      </a:r>
                      <a:r>
                        <a:rPr lang="en-US" sz="1200" b="1" dirty="0"/>
                        <a:t> - 1</a:t>
                      </a:r>
                    </a:p>
                  </a:txBody>
                  <a:tcPr/>
                </a:tc>
                <a:tc>
                  <a:txBody>
                    <a:bodyPr/>
                    <a:lstStyle/>
                    <a:p>
                      <a:pPr algn="ctr"/>
                      <a:r>
                        <a:rPr lang="en-US" sz="1200" dirty="0"/>
                        <a:t>Panchromatic</a:t>
                      </a:r>
                    </a:p>
                  </a:txBody>
                  <a:tcPr/>
                </a:tc>
                <a:tc>
                  <a:txBody>
                    <a:bodyPr/>
                    <a:lstStyle/>
                    <a:p>
                      <a:pPr algn="ctr"/>
                      <a:r>
                        <a:rPr lang="en-US" sz="1200" dirty="0"/>
                        <a:t>Global</a:t>
                      </a:r>
                    </a:p>
                  </a:txBody>
                  <a:tcPr/>
                </a:tc>
                <a:tc>
                  <a:txBody>
                    <a:bodyPr/>
                    <a:lstStyle/>
                    <a:p>
                      <a:pPr algn="ctr"/>
                      <a:r>
                        <a:rPr lang="en-US" sz="1200" dirty="0"/>
                        <a:t>50 cm</a:t>
                      </a:r>
                    </a:p>
                  </a:txBody>
                  <a:tcPr/>
                </a:tc>
                <a:tc>
                  <a:txBody>
                    <a:bodyPr/>
                    <a:lstStyle/>
                    <a:p>
                      <a:pPr algn="ctr"/>
                      <a:r>
                        <a:rPr lang="en-US" sz="1200" dirty="0"/>
                        <a:t>6 days</a:t>
                      </a:r>
                    </a:p>
                  </a:txBody>
                  <a:tcPr/>
                </a:tc>
                <a:tc>
                  <a:txBody>
                    <a:bodyPr/>
                    <a:lstStyle/>
                    <a:p>
                      <a:pPr algn="ctr"/>
                      <a:r>
                        <a:rPr lang="en-US" sz="1200" dirty="0"/>
                        <a:t>1</a:t>
                      </a:r>
                    </a:p>
                  </a:txBody>
                  <a:tcPr/>
                </a:tc>
                <a:tc>
                  <a:txBody>
                    <a:bodyPr/>
                    <a:lstStyle/>
                    <a:p>
                      <a:pPr algn="l"/>
                      <a:r>
                        <a:rPr lang="en-US" sz="1200" dirty="0"/>
                        <a:t>2007 - present</a:t>
                      </a:r>
                    </a:p>
                  </a:txBody>
                  <a:tcPr/>
                </a:tc>
                <a:tc>
                  <a:txBody>
                    <a:bodyPr/>
                    <a:lstStyle/>
                    <a:p>
                      <a:pPr algn="ctr"/>
                      <a:r>
                        <a:rPr lang="en-US" sz="1200" dirty="0"/>
                        <a:t>Private</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99966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D25D-C2F0-4DEB-9378-B6E070FEBCBF}"/>
              </a:ext>
            </a:extLst>
          </p:cNvPr>
          <p:cNvSpPr>
            <a:spLocks noGrp="1"/>
          </p:cNvSpPr>
          <p:nvPr>
            <p:ph type="title"/>
          </p:nvPr>
        </p:nvSpPr>
        <p:spPr/>
        <p:txBody>
          <a:bodyPr/>
          <a:lstStyle/>
          <a:p>
            <a:r>
              <a:rPr lang="en-US" dirty="0"/>
              <a:t>Knowledge-guided machine learning</a:t>
            </a:r>
          </a:p>
        </p:txBody>
      </p:sp>
      <p:sp>
        <p:nvSpPr>
          <p:cNvPr id="3" name="Content Placeholder 2">
            <a:extLst>
              <a:ext uri="{FF2B5EF4-FFF2-40B4-BE49-F238E27FC236}">
                <a16:creationId xmlns:a16="http://schemas.microsoft.com/office/drawing/2014/main" id="{8A187C12-2C86-4C4A-AF97-8D3127A52029}"/>
              </a:ext>
            </a:extLst>
          </p:cNvPr>
          <p:cNvSpPr>
            <a:spLocks noGrp="1"/>
          </p:cNvSpPr>
          <p:nvPr>
            <p:ph idx="1"/>
          </p:nvPr>
        </p:nvSpPr>
        <p:spPr>
          <a:xfrm>
            <a:off x="744413" y="1825625"/>
            <a:ext cx="5710518" cy="4351338"/>
          </a:xfrm>
        </p:spPr>
        <p:txBody>
          <a:bodyPr>
            <a:normAutofit lnSpcReduction="10000"/>
          </a:bodyPr>
          <a:lstStyle/>
          <a:p>
            <a:r>
              <a:rPr lang="en-US" dirty="0"/>
              <a:t>Mechanistic models have been widely used to study epidemiology, climate changes, traffic systems and economy.</a:t>
            </a:r>
          </a:p>
          <a:p>
            <a:r>
              <a:rPr lang="en-US" dirty="0"/>
              <a:t>Machine learning models commonly require sufficient training data at desired spatial and temporal resolution.</a:t>
            </a:r>
          </a:p>
          <a:p>
            <a:r>
              <a:rPr lang="en-US" dirty="0"/>
              <a:t>KGML for leveraging complementary strengths of two types of models. (Willard et al.)</a:t>
            </a:r>
          </a:p>
          <a:p>
            <a:endParaRPr lang="en-US" dirty="0"/>
          </a:p>
        </p:txBody>
      </p:sp>
      <p:sp>
        <p:nvSpPr>
          <p:cNvPr id="4" name="TextBox 3">
            <a:extLst>
              <a:ext uri="{FF2B5EF4-FFF2-40B4-BE49-F238E27FC236}">
                <a16:creationId xmlns:a16="http://schemas.microsoft.com/office/drawing/2014/main" id="{8B8F7A05-FBA7-404B-8DB8-E397438ECFE1}"/>
              </a:ext>
            </a:extLst>
          </p:cNvPr>
          <p:cNvSpPr txBox="1"/>
          <p:nvPr/>
        </p:nvSpPr>
        <p:spPr>
          <a:xfrm>
            <a:off x="641959" y="6334666"/>
            <a:ext cx="10562493" cy="523220"/>
          </a:xfrm>
          <a:prstGeom prst="rect">
            <a:avLst/>
          </a:prstGeom>
          <a:noFill/>
        </p:spPr>
        <p:txBody>
          <a:bodyPr wrap="square" rtlCol="0">
            <a:spAutoFit/>
          </a:bodyPr>
          <a:lstStyle/>
          <a:p>
            <a:r>
              <a:rPr lang="en-US" sz="1400" dirty="0">
                <a:solidFill>
                  <a:srgbClr val="222222"/>
                </a:solidFill>
              </a:rPr>
              <a:t>Willard</a:t>
            </a:r>
            <a:r>
              <a:rPr lang="en-US" sz="1400" dirty="0">
                <a:solidFill>
                  <a:srgbClr val="000000"/>
                </a:solidFill>
              </a:rPr>
              <a:t> et al.</a:t>
            </a:r>
            <a:r>
              <a:rPr lang="en-US" sz="1400" i="0" dirty="0">
                <a:solidFill>
                  <a:srgbClr val="000000"/>
                </a:solidFill>
                <a:effectLst/>
              </a:rPr>
              <a:t> Integrating Physics-Based Modeling with Machine Learning: A Survey</a:t>
            </a:r>
            <a:r>
              <a:rPr lang="en-US" sz="1400" dirty="0">
                <a:solidFill>
                  <a:srgbClr val="000000"/>
                </a:solidFill>
              </a:rPr>
              <a:t>. 2020</a:t>
            </a:r>
          </a:p>
          <a:p>
            <a:endParaRPr lang="en-US" sz="1400" dirty="0">
              <a:solidFill>
                <a:srgbClr val="000000"/>
              </a:solidFill>
            </a:endParaRPr>
          </a:p>
        </p:txBody>
      </p:sp>
      <p:pic>
        <p:nvPicPr>
          <p:cNvPr id="64" name="Picture 63" descr="A picture containing text, businesscard, screenshot&#10;&#10;Description automatically generated">
            <a:extLst>
              <a:ext uri="{FF2B5EF4-FFF2-40B4-BE49-F238E27FC236}">
                <a16:creationId xmlns:a16="http://schemas.microsoft.com/office/drawing/2014/main" id="{89467CB0-5E48-4E3E-8C4A-CF54F1FD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396" y="1848391"/>
            <a:ext cx="5406719" cy="3377040"/>
          </a:xfrm>
          <a:prstGeom prst="rect">
            <a:avLst/>
          </a:prstGeom>
        </p:spPr>
      </p:pic>
    </p:spTree>
    <p:extLst>
      <p:ext uri="{BB962C8B-B14F-4D97-AF65-F5344CB8AC3E}">
        <p14:creationId xmlns:p14="http://schemas.microsoft.com/office/powerpoint/2010/main" val="2402897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95E24-1FF9-5A4D-88E0-7D741D196427}"/>
              </a:ext>
            </a:extLst>
          </p:cNvPr>
          <p:cNvSpPr>
            <a:spLocks noGrp="1"/>
          </p:cNvSpPr>
          <p:nvPr>
            <p:ph idx="1"/>
          </p:nvPr>
        </p:nvSpPr>
        <p:spPr>
          <a:xfrm>
            <a:off x="927100" y="2935043"/>
            <a:ext cx="10337800" cy="987913"/>
          </a:xfrm>
        </p:spPr>
        <p:txBody>
          <a:bodyPr>
            <a:normAutofit/>
          </a:bodyPr>
          <a:lstStyle/>
          <a:p>
            <a:pPr marL="0" indent="0" algn="ctr">
              <a:buNone/>
            </a:pPr>
            <a:r>
              <a:rPr lang="en-US" sz="6500" dirty="0">
                <a:latin typeface="+mj-lt"/>
                <a:ea typeface="+mj-ea"/>
                <a:cs typeface="+mj-cs"/>
              </a:rPr>
              <a:t>Q&amp;A</a:t>
            </a:r>
          </a:p>
        </p:txBody>
      </p:sp>
    </p:spTree>
    <p:extLst>
      <p:ext uri="{BB962C8B-B14F-4D97-AF65-F5344CB8AC3E}">
        <p14:creationId xmlns:p14="http://schemas.microsoft.com/office/powerpoint/2010/main" val="2149387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D634-5ADA-B74E-80F1-7E8B6BCB7FC1}"/>
              </a:ext>
            </a:extLst>
          </p:cNvPr>
          <p:cNvSpPr>
            <a:spLocks noGrp="1"/>
          </p:cNvSpPr>
          <p:nvPr>
            <p:ph type="title"/>
          </p:nvPr>
        </p:nvSpPr>
        <p:spPr>
          <a:xfrm>
            <a:off x="501445" y="-165817"/>
            <a:ext cx="10515600" cy="1325563"/>
          </a:xfrm>
        </p:spPr>
        <p:txBody>
          <a:bodyPr/>
          <a:lstStyle/>
          <a:p>
            <a:r>
              <a:rPr lang="en-US" dirty="0"/>
              <a:t>Conclusion</a:t>
            </a:r>
          </a:p>
        </p:txBody>
      </p:sp>
      <p:sp>
        <p:nvSpPr>
          <p:cNvPr id="3" name="Content Placeholder 2">
            <a:extLst>
              <a:ext uri="{FF2B5EF4-FFF2-40B4-BE49-F238E27FC236}">
                <a16:creationId xmlns:a16="http://schemas.microsoft.com/office/drawing/2014/main" id="{B6F4C07F-BA1D-BC4A-9A94-F1C9B102B28F}"/>
              </a:ext>
            </a:extLst>
          </p:cNvPr>
          <p:cNvSpPr>
            <a:spLocks noGrp="1"/>
          </p:cNvSpPr>
          <p:nvPr>
            <p:ph idx="1"/>
          </p:nvPr>
        </p:nvSpPr>
        <p:spPr>
          <a:xfrm>
            <a:off x="838200" y="1159746"/>
            <a:ext cx="10178845" cy="5062281"/>
          </a:xfrm>
        </p:spPr>
        <p:txBody>
          <a:bodyPr vert="horz" lIns="91440" tIns="45720" rIns="91440" bIns="45720" rtlCol="0" anchor="t">
            <a:normAutofit fontScale="85000" lnSpcReduction="20000"/>
          </a:bodyPr>
          <a:lstStyle/>
          <a:p>
            <a:r>
              <a:rPr lang="en-US" b="1" dirty="0">
                <a:latin typeface="+mj-lt"/>
                <a:ea typeface="+mj-ea"/>
                <a:cs typeface="+mj-cs"/>
              </a:rPr>
              <a:t>Data type 1: event or process model </a:t>
            </a:r>
            <a:r>
              <a:rPr lang="en-US" dirty="0"/>
              <a:t>-- </a:t>
            </a:r>
            <a:r>
              <a:rPr lang="en-US" dirty="0">
                <a:latin typeface="+mj-lt"/>
                <a:ea typeface="+mj-ea"/>
                <a:cs typeface="+mj-cs"/>
              </a:rPr>
              <a:t>Human routine behavior modeling </a:t>
            </a:r>
            <a:endParaRPr lang="en-US" dirty="0">
              <a:latin typeface="+mj-lt"/>
              <a:ea typeface="+mj-ea"/>
              <a:cs typeface="Calibri Light"/>
            </a:endParaRPr>
          </a:p>
          <a:p>
            <a:pPr lvl="1">
              <a:lnSpc>
                <a:spcPct val="120000"/>
              </a:lnSpc>
            </a:pPr>
            <a:r>
              <a:rPr lang="en-US" dirty="0">
                <a:latin typeface="+mj-lt"/>
                <a:ea typeface="+mj-ea"/>
                <a:cs typeface="+mj-cs"/>
              </a:rPr>
              <a:t>Challenges of behavior modeling</a:t>
            </a:r>
          </a:p>
          <a:p>
            <a:pPr lvl="1">
              <a:lnSpc>
                <a:spcPct val="120000"/>
              </a:lnSpc>
            </a:pPr>
            <a:r>
              <a:rPr lang="en-US" dirty="0">
                <a:latin typeface="+mj-lt"/>
                <a:ea typeface="+mj-ea"/>
                <a:cs typeface="+mj-cs"/>
              </a:rPr>
              <a:t>Properties of spatiotemporal data</a:t>
            </a:r>
          </a:p>
          <a:p>
            <a:pPr lvl="1">
              <a:lnSpc>
                <a:spcPct val="120000"/>
              </a:lnSpc>
            </a:pPr>
            <a:r>
              <a:rPr lang="en-US" dirty="0">
                <a:latin typeface="+mj-lt"/>
                <a:ea typeface="+mj-ea"/>
                <a:cs typeface="+mj-cs"/>
              </a:rPr>
              <a:t>Inverse reinforcement learning</a:t>
            </a:r>
          </a:p>
          <a:p>
            <a:pPr lvl="1">
              <a:lnSpc>
                <a:spcPct val="120000"/>
              </a:lnSpc>
            </a:pPr>
            <a:r>
              <a:rPr lang="en-US" dirty="0">
                <a:latin typeface="+mj-lt"/>
                <a:ea typeface="+mj-ea"/>
                <a:cs typeface="+mj-cs"/>
              </a:rPr>
              <a:t>Behavior patterns and epidemic spreads</a:t>
            </a:r>
          </a:p>
          <a:p>
            <a:endParaRPr lang="en-US" sz="1200" dirty="0">
              <a:latin typeface="+mj-lt"/>
              <a:ea typeface="+mj-ea"/>
              <a:cs typeface="+mj-cs"/>
            </a:endParaRPr>
          </a:p>
          <a:p>
            <a:r>
              <a:rPr lang="en-US" b="1" dirty="0">
                <a:latin typeface="+mj-lt"/>
                <a:ea typeface="+mj-ea"/>
                <a:cs typeface="+mj-cs"/>
              </a:rPr>
              <a:t>Data Type 2: temporal change model </a:t>
            </a:r>
            <a:r>
              <a:rPr lang="en-US" dirty="0">
                <a:latin typeface="+mj-lt"/>
                <a:ea typeface="+mj-ea"/>
                <a:cs typeface="+mj-cs"/>
              </a:rPr>
              <a:t>-- Structural learning on networks</a:t>
            </a:r>
          </a:p>
          <a:p>
            <a:pPr lvl="1"/>
            <a:r>
              <a:rPr lang="en-US" dirty="0">
                <a:latin typeface="+mj-lt"/>
                <a:ea typeface="+mj-ea"/>
                <a:cs typeface="+mj-cs"/>
              </a:rPr>
              <a:t>Susceptible-infected-recovered (SIR) – like models</a:t>
            </a:r>
          </a:p>
          <a:p>
            <a:pPr lvl="1"/>
            <a:r>
              <a:rPr lang="en-US" dirty="0">
                <a:latin typeface="+mj-lt"/>
                <a:ea typeface="+mj-ea"/>
                <a:cs typeface="+mj-cs"/>
              </a:rPr>
              <a:t>Graph neural networks (GNN) for epidemiology</a:t>
            </a:r>
          </a:p>
          <a:p>
            <a:pPr lvl="1"/>
            <a:r>
              <a:rPr lang="en-US" dirty="0">
                <a:latin typeface="+mj-lt"/>
                <a:ea typeface="+mj-ea"/>
                <a:cs typeface="+mj-cs"/>
              </a:rPr>
              <a:t>GNN, SIR, and PDE</a:t>
            </a:r>
          </a:p>
          <a:p>
            <a:endParaRPr lang="en-US" sz="1000" dirty="0"/>
          </a:p>
          <a:p>
            <a:r>
              <a:rPr lang="en-US" b="1" dirty="0">
                <a:latin typeface="+mj-lt"/>
                <a:ea typeface="+mj-ea"/>
                <a:cs typeface="+mj-cs"/>
              </a:rPr>
              <a:t>Data Type 3: temporal snapshot model </a:t>
            </a:r>
            <a:r>
              <a:rPr lang="en-US" dirty="0"/>
              <a:t>-- </a:t>
            </a:r>
            <a:r>
              <a:rPr lang="en-US" dirty="0">
                <a:latin typeface="+mj-lt"/>
                <a:ea typeface="+mj-ea"/>
                <a:cs typeface="+mj-cs"/>
              </a:rPr>
              <a:t>Remote sensing</a:t>
            </a:r>
          </a:p>
          <a:p>
            <a:pPr marL="685800" lvl="2">
              <a:spcBef>
                <a:spcPts val="1000"/>
              </a:spcBef>
            </a:pPr>
            <a:r>
              <a:rPr lang="en-US" sz="2400" dirty="0">
                <a:latin typeface="+mj-lt"/>
                <a:ea typeface="+mj-ea"/>
                <a:cs typeface="+mj-cs"/>
              </a:rPr>
              <a:t>Potential of using remote sensing (RS) data in monitoring large-scale changes</a:t>
            </a:r>
            <a:endParaRPr lang="en-US" sz="2400" dirty="0">
              <a:latin typeface="+mj-lt"/>
              <a:ea typeface="+mj-ea"/>
              <a:cs typeface="Calibri Light"/>
            </a:endParaRPr>
          </a:p>
          <a:p>
            <a:pPr marL="685800" lvl="2">
              <a:spcBef>
                <a:spcPts val="1000"/>
              </a:spcBef>
            </a:pPr>
            <a:r>
              <a:rPr lang="en-US" sz="2400" dirty="0">
                <a:latin typeface="+mj-lt"/>
                <a:ea typeface="+mj-ea"/>
                <a:cs typeface="+mj-cs"/>
              </a:rPr>
              <a:t>RS for studying effects of climate change on epidemics</a:t>
            </a:r>
            <a:endParaRPr lang="en-US" sz="2400" dirty="0">
              <a:latin typeface="+mj-lt"/>
              <a:ea typeface="+mj-ea"/>
              <a:cs typeface="Calibri Light"/>
            </a:endParaRPr>
          </a:p>
          <a:p>
            <a:pPr marL="685800" lvl="2">
              <a:spcBef>
                <a:spcPts val="1000"/>
              </a:spcBef>
            </a:pPr>
            <a:r>
              <a:rPr lang="en-US" sz="2400" dirty="0">
                <a:latin typeface="+mj-lt"/>
                <a:ea typeface="+mj-ea"/>
                <a:cs typeface="+mj-cs"/>
              </a:rPr>
              <a:t>RS for studying impacts of the pandemic</a:t>
            </a:r>
            <a:endParaRPr lang="en-US" sz="2400" dirty="0">
              <a:latin typeface="+mj-lt"/>
              <a:ea typeface="+mj-ea"/>
              <a:cs typeface="Calibri Light"/>
            </a:endParaRPr>
          </a:p>
          <a:p>
            <a:pPr lvl="1"/>
            <a:endParaRPr lang="en-US" dirty="0">
              <a:cs typeface="Calibri"/>
            </a:endParaRPr>
          </a:p>
          <a:p>
            <a:pPr lvl="1"/>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1362774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BD04C-1BE6-F84B-8020-0DE98953B28F}"/>
              </a:ext>
            </a:extLst>
          </p:cNvPr>
          <p:cNvSpPr>
            <a:spLocks noGrp="1"/>
          </p:cNvSpPr>
          <p:nvPr>
            <p:ph type="title"/>
          </p:nvPr>
        </p:nvSpPr>
        <p:spPr>
          <a:xfrm>
            <a:off x="4440115" y="3054923"/>
            <a:ext cx="3311769" cy="748153"/>
          </a:xfrm>
        </p:spPr>
        <p:txBody>
          <a:bodyPr>
            <a:noAutofit/>
          </a:bodyPr>
          <a:lstStyle/>
          <a:p>
            <a:r>
              <a:rPr lang="en-US" sz="5800" dirty="0"/>
              <a:t>Thank you </a:t>
            </a:r>
          </a:p>
        </p:txBody>
      </p:sp>
    </p:spTree>
    <p:extLst>
      <p:ext uri="{BB962C8B-B14F-4D97-AF65-F5344CB8AC3E}">
        <p14:creationId xmlns:p14="http://schemas.microsoft.com/office/powerpoint/2010/main" val="379359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5E23-B352-437A-9AB5-F93B3530F825}"/>
              </a:ext>
            </a:extLst>
          </p:cNvPr>
          <p:cNvSpPr>
            <a:spLocks noGrp="1"/>
          </p:cNvSpPr>
          <p:nvPr>
            <p:ph type="title"/>
          </p:nvPr>
        </p:nvSpPr>
        <p:spPr/>
        <p:txBody>
          <a:bodyPr/>
          <a:lstStyle/>
          <a:p>
            <a:r>
              <a:rPr lang="en-US" dirty="0"/>
              <a:t>Remote Sensing for Health</a:t>
            </a:r>
          </a:p>
        </p:txBody>
      </p:sp>
      <p:sp>
        <p:nvSpPr>
          <p:cNvPr id="3" name="Content Placeholder 2">
            <a:extLst>
              <a:ext uri="{FF2B5EF4-FFF2-40B4-BE49-F238E27FC236}">
                <a16:creationId xmlns:a16="http://schemas.microsoft.com/office/drawing/2014/main" id="{B2B53E3E-10C2-49A2-885E-352D9E12096E}"/>
              </a:ext>
            </a:extLst>
          </p:cNvPr>
          <p:cNvSpPr>
            <a:spLocks noGrp="1"/>
          </p:cNvSpPr>
          <p:nvPr>
            <p:ph idx="1"/>
          </p:nvPr>
        </p:nvSpPr>
        <p:spPr/>
        <p:txBody>
          <a:bodyPr/>
          <a:lstStyle/>
          <a:p>
            <a:r>
              <a:rPr lang="en-US" dirty="0"/>
              <a:t>How is climate change related to important health problems</a:t>
            </a:r>
          </a:p>
          <a:p>
            <a:endParaRPr lang="en-US" dirty="0"/>
          </a:p>
          <a:p>
            <a:r>
              <a:rPr lang="en-US" dirty="0"/>
              <a:t>New opportunities to use machine learning and data mining methods to extract important characteristics of the Earth system that are indicative of disease infection </a:t>
            </a:r>
          </a:p>
          <a:p>
            <a:endParaRPr lang="en-US" dirty="0"/>
          </a:p>
          <a:p>
            <a:r>
              <a:rPr lang="en-US" dirty="0"/>
              <a:t>Use remote sensing to track changes before and after the pandemic</a:t>
            </a:r>
          </a:p>
        </p:txBody>
      </p:sp>
    </p:spTree>
    <p:extLst>
      <p:ext uri="{BB962C8B-B14F-4D97-AF65-F5344CB8AC3E}">
        <p14:creationId xmlns:p14="http://schemas.microsoft.com/office/powerpoint/2010/main" val="129497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5F02-7FD7-488A-8D76-2FAAC23C891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6E878A8-FB7E-432A-A289-4011E492B659}"/>
              </a:ext>
            </a:extLst>
          </p:cNvPr>
          <p:cNvSpPr>
            <a:spLocks noGrp="1"/>
          </p:cNvSpPr>
          <p:nvPr>
            <p:ph idx="1"/>
          </p:nvPr>
        </p:nvSpPr>
        <p:spPr>
          <a:xfrm>
            <a:off x="838200" y="1477108"/>
            <a:ext cx="10515600" cy="4699855"/>
          </a:xfrm>
        </p:spPr>
        <p:txBody>
          <a:bodyPr>
            <a:normAutofit/>
          </a:bodyPr>
          <a:lstStyle/>
          <a:p>
            <a:r>
              <a:rPr lang="en-US" sz="3600" dirty="0"/>
              <a:t>Monitoring the </a:t>
            </a:r>
            <a:r>
              <a:rPr lang="en-US" sz="3600" dirty="0" err="1"/>
              <a:t>spatio</a:t>
            </a:r>
            <a:r>
              <a:rPr lang="en-US" sz="3600" dirty="0"/>
              <a:t>-temporal pattern of disease infections using remote sensing data</a:t>
            </a:r>
          </a:p>
          <a:p>
            <a:pPr lvl="1"/>
            <a:r>
              <a:rPr lang="en-US" sz="3200" b="1" dirty="0"/>
              <a:t>Potential of using remote sensing data in monitoring large-scale changes</a:t>
            </a:r>
          </a:p>
          <a:p>
            <a:pPr lvl="1"/>
            <a:r>
              <a:rPr lang="en-US" sz="3200" dirty="0">
                <a:solidFill>
                  <a:schemeClr val="accent3"/>
                </a:solidFill>
              </a:rPr>
              <a:t>RS for studying effects of climate change on epidemics</a:t>
            </a:r>
          </a:p>
          <a:p>
            <a:pPr lvl="1"/>
            <a:r>
              <a:rPr lang="en-US" sz="3200" dirty="0">
                <a:solidFill>
                  <a:schemeClr val="accent3"/>
                </a:solidFill>
              </a:rPr>
              <a:t>RS for studying impacts of the pandemic</a:t>
            </a:r>
          </a:p>
          <a:p>
            <a:pPr lvl="1"/>
            <a:r>
              <a:rPr lang="en-US" sz="3200" dirty="0">
                <a:solidFill>
                  <a:schemeClr val="accent3"/>
                </a:solidFill>
              </a:rPr>
              <a:t>Future directions</a:t>
            </a:r>
          </a:p>
        </p:txBody>
      </p:sp>
    </p:spTree>
    <p:extLst>
      <p:ext uri="{BB962C8B-B14F-4D97-AF65-F5344CB8AC3E}">
        <p14:creationId xmlns:p14="http://schemas.microsoft.com/office/powerpoint/2010/main" val="301263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1524000" y="-152400"/>
            <a:ext cx="9144000" cy="1143000"/>
          </a:xfrm>
          <a:prstGeom prst="rect">
            <a:avLst/>
          </a:prstGeom>
        </p:spPr>
        <p:txBody>
          <a:bodyPr vert="horz" lIns="91425" tIns="91425" rIns="91425" bIns="91425" rtlCol="0" anchor="b" anchorCtr="0">
            <a:noAutofit/>
          </a:bodyPr>
          <a:lstStyle/>
          <a:p>
            <a:pPr>
              <a:spcBef>
                <a:spcPts val="0"/>
              </a:spcBef>
            </a:pPr>
            <a:r>
              <a:rPr lang="en" sz="3200" dirty="0"/>
              <a:t>Example: Global Forest Fires Mapping</a:t>
            </a:r>
          </a:p>
        </p:txBody>
      </p:sp>
      <p:sp>
        <p:nvSpPr>
          <p:cNvPr id="24" name="Shape 24"/>
          <p:cNvSpPr txBox="1">
            <a:spLocks noGrp="1"/>
          </p:cNvSpPr>
          <p:nvPr>
            <p:ph idx="1"/>
          </p:nvPr>
        </p:nvSpPr>
        <p:spPr>
          <a:xfrm>
            <a:off x="1600200" y="935215"/>
            <a:ext cx="8839200" cy="3578170"/>
          </a:xfrm>
          <a:prstGeom prst="rect">
            <a:avLst/>
          </a:prstGeom>
        </p:spPr>
        <p:txBody>
          <a:bodyPr vert="horz" lIns="91425" tIns="91425" rIns="91425" bIns="91425" rtlCol="0" anchor="t" anchorCtr="0">
            <a:noAutofit/>
          </a:bodyPr>
          <a:lstStyle/>
          <a:p>
            <a:pPr marL="0" indent="0">
              <a:lnSpc>
                <a:spcPct val="115000"/>
              </a:lnSpc>
              <a:buNone/>
            </a:pPr>
            <a:r>
              <a:rPr lang="en" sz="2400" b="1" dirty="0">
                <a:sym typeface="Calibri"/>
              </a:rPr>
              <a:t>Monitoring fires is important for climate change impact</a:t>
            </a:r>
          </a:p>
          <a:p>
            <a:pPr>
              <a:lnSpc>
                <a:spcPct val="115000"/>
              </a:lnSpc>
              <a:spcBef>
                <a:spcPts val="0"/>
              </a:spcBef>
              <a:buNone/>
            </a:pPr>
            <a:endParaRPr lang="en" sz="1200" dirty="0">
              <a:sym typeface="Calibri"/>
            </a:endParaRPr>
          </a:p>
          <a:p>
            <a:pPr>
              <a:lnSpc>
                <a:spcPct val="115000"/>
              </a:lnSpc>
              <a:spcBef>
                <a:spcPts val="0"/>
              </a:spcBef>
              <a:buNone/>
            </a:pPr>
            <a:endParaRPr lang="en-US" sz="1600" dirty="0">
              <a:latin typeface="Calibri"/>
              <a:ea typeface="Calibri"/>
              <a:cs typeface="Calibri"/>
              <a:sym typeface="Calibri"/>
            </a:endParaRPr>
          </a:p>
          <a:p>
            <a:pPr>
              <a:lnSpc>
                <a:spcPct val="115000"/>
              </a:lnSpc>
              <a:spcBef>
                <a:spcPts val="0"/>
              </a:spcBef>
              <a:buNone/>
            </a:pPr>
            <a:endParaRPr lang="en-US" sz="1600" dirty="0">
              <a:latin typeface="Calibri"/>
              <a:ea typeface="Calibri"/>
              <a:cs typeface="Calibri"/>
              <a:sym typeface="Calibri"/>
            </a:endParaRPr>
          </a:p>
          <a:p>
            <a:pPr>
              <a:lnSpc>
                <a:spcPct val="115000"/>
              </a:lnSpc>
              <a:spcBef>
                <a:spcPts val="0"/>
              </a:spcBef>
              <a:buNone/>
            </a:pPr>
            <a:endParaRPr lang="en-US" sz="1600" dirty="0">
              <a:latin typeface="Calibri"/>
              <a:ea typeface="Calibri"/>
              <a:cs typeface="Calibri"/>
              <a:sym typeface="Calibri"/>
            </a:endParaRPr>
          </a:p>
          <a:p>
            <a:pPr>
              <a:lnSpc>
                <a:spcPct val="115000"/>
              </a:lnSpc>
              <a:spcBef>
                <a:spcPts val="0"/>
              </a:spcBef>
              <a:buNone/>
            </a:pPr>
            <a:endParaRPr lang="en-US" sz="1600" dirty="0">
              <a:latin typeface="Calibri"/>
              <a:ea typeface="Calibri"/>
              <a:cs typeface="Calibri"/>
              <a:sym typeface="Calibri"/>
            </a:endParaRPr>
          </a:p>
          <a:p>
            <a:pPr>
              <a:lnSpc>
                <a:spcPct val="115000"/>
              </a:lnSpc>
              <a:spcBef>
                <a:spcPts val="0"/>
              </a:spcBef>
              <a:buNone/>
            </a:pPr>
            <a:endParaRPr lang="en-US" sz="1600" dirty="0">
              <a:latin typeface="Calibri"/>
              <a:ea typeface="Calibri"/>
              <a:cs typeface="Calibri"/>
              <a:sym typeface="Calibri"/>
            </a:endParaRPr>
          </a:p>
          <a:p>
            <a:pPr>
              <a:lnSpc>
                <a:spcPct val="115000"/>
              </a:lnSpc>
              <a:spcBef>
                <a:spcPts val="0"/>
              </a:spcBef>
              <a:buNone/>
            </a:pPr>
            <a:endParaRPr lang="en-US" sz="1600" dirty="0">
              <a:latin typeface="Calibri"/>
              <a:ea typeface="Calibri"/>
              <a:cs typeface="Calibri"/>
              <a:sym typeface="Calibri"/>
            </a:endParaRPr>
          </a:p>
          <a:p>
            <a:pPr>
              <a:lnSpc>
                <a:spcPct val="115000"/>
              </a:lnSpc>
              <a:spcBef>
                <a:spcPts val="0"/>
              </a:spcBef>
              <a:buNone/>
            </a:pPr>
            <a:endParaRPr lang="en-US" sz="1600" dirty="0">
              <a:latin typeface="Calibri"/>
              <a:ea typeface="Calibri"/>
              <a:cs typeface="Calibri"/>
              <a:sym typeface="Calibri"/>
            </a:endParaRPr>
          </a:p>
          <a:p>
            <a:pPr>
              <a:lnSpc>
                <a:spcPct val="115000"/>
              </a:lnSpc>
              <a:spcBef>
                <a:spcPts val="0"/>
              </a:spcBef>
              <a:buNone/>
            </a:pPr>
            <a:endParaRPr lang="en-US" sz="1600" dirty="0">
              <a:latin typeface="Calibri"/>
              <a:ea typeface="Calibri"/>
              <a:cs typeface="Calibri"/>
              <a:sym typeface="Calibri"/>
            </a:endParaRPr>
          </a:p>
          <a:p>
            <a:pPr>
              <a:lnSpc>
                <a:spcPct val="115000"/>
              </a:lnSpc>
              <a:spcBef>
                <a:spcPts val="0"/>
              </a:spcBef>
              <a:buNone/>
            </a:pPr>
            <a:endParaRPr lang="en-US" sz="1600" dirty="0">
              <a:latin typeface="Calibri"/>
              <a:ea typeface="Calibri"/>
              <a:cs typeface="Calibri"/>
              <a:sym typeface="Calibri"/>
            </a:endParaRPr>
          </a:p>
          <a:p>
            <a:pPr>
              <a:lnSpc>
                <a:spcPct val="115000"/>
              </a:lnSpc>
              <a:spcBef>
                <a:spcPts val="0"/>
              </a:spcBef>
              <a:buNone/>
            </a:pPr>
            <a:endParaRPr sz="1600" dirty="0">
              <a:latin typeface="Calibri"/>
              <a:ea typeface="Calibri"/>
              <a:cs typeface="Calibri"/>
              <a:sym typeface="Calibri"/>
            </a:endParaRPr>
          </a:p>
          <a:p>
            <a:pPr>
              <a:spcBef>
                <a:spcPts val="0"/>
              </a:spcBef>
            </a:pPr>
            <a:endParaRPr lang="en-US" sz="1400" dirty="0"/>
          </a:p>
        </p:txBody>
      </p:sp>
      <p:pic>
        <p:nvPicPr>
          <p:cNvPr id="6" name="Picture 14" descr="C:\Users\anuj.CS\Downloads\Zaca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8672" y="2233245"/>
            <a:ext cx="1830978" cy="137323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AutoShape 2" descr="From right: French President Francois Hollande, president of the COP21 Laurent Fabius, UN secretary general Ban Ki-moon and UN climate chief second right, United Nations climate chief Christiana Figueres celebrate in Le Bourget, Paris after 200 governments adopted a global agreement cut carbon emissions to below 2C. "/>
          <p:cNvSpPr>
            <a:spLocks noChangeAspect="1" noChangeArrowheads="1"/>
          </p:cNvSpPr>
          <p:nvPr/>
        </p:nvSpPr>
        <p:spPr bwMode="auto">
          <a:xfrm>
            <a:off x="1679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From right: French President Francois Hollande, president of the COP21 Laurent Fabius, UN secretary general Ban Ki-moon and UN climate chief second right, United Nations climate chief Christiana Figueres celebrate in Le Bourget, Paris after 200 governments adopted a global agreement cut carbon emissions to below 2C. "/>
          <p:cNvSpPr>
            <a:spLocks noChangeAspect="1" noChangeArrowheads="1"/>
          </p:cNvSpPr>
          <p:nvPr/>
        </p:nvSpPr>
        <p:spPr bwMode="auto">
          <a:xfrm>
            <a:off x="2895600" y="271975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9900" y="1695952"/>
            <a:ext cx="2921000" cy="1752600"/>
          </a:xfrm>
          <a:prstGeom prst="rect">
            <a:avLst/>
          </a:prstGeom>
        </p:spPr>
      </p:pic>
      <p:sp>
        <p:nvSpPr>
          <p:cNvPr id="8" name="TextBox 7"/>
          <p:cNvSpPr txBox="1"/>
          <p:nvPr/>
        </p:nvSpPr>
        <p:spPr>
          <a:xfrm>
            <a:off x="1545768" y="3432763"/>
            <a:ext cx="3535107" cy="646331"/>
          </a:xfrm>
          <a:prstGeom prst="rect">
            <a:avLst/>
          </a:prstGeom>
          <a:noFill/>
        </p:spPr>
        <p:txBody>
          <a:bodyPr wrap="square" rtlCol="0">
            <a:spAutoFit/>
          </a:bodyPr>
          <a:lstStyle/>
          <a:p>
            <a:r>
              <a:rPr lang="en-US" sz="1200" dirty="0"/>
              <a:t>A record number of more than 150 countries signed the landmark agreement to tackle climate change at a ceremony at UN headquarters on 22 April, 2016.</a:t>
            </a:r>
          </a:p>
        </p:txBody>
      </p:sp>
      <p:sp>
        <p:nvSpPr>
          <p:cNvPr id="9" name="AutoShape 6" descr="Image result for paris agreement 2015 obama"/>
          <p:cNvSpPr>
            <a:spLocks noChangeAspect="1" noChangeArrowheads="1"/>
          </p:cNvSpPr>
          <p:nvPr/>
        </p:nvSpPr>
        <p:spPr bwMode="auto">
          <a:xfrm>
            <a:off x="1831975" y="7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14166" t="10000" r="31667" b="14444"/>
          <a:stretch/>
        </p:blipFill>
        <p:spPr>
          <a:xfrm>
            <a:off x="5767754" y="1560320"/>
            <a:ext cx="2995920" cy="2350645"/>
          </a:xfrm>
          <a:prstGeom prst="rect">
            <a:avLst/>
          </a:prstGeom>
        </p:spPr>
      </p:pic>
      <p:pic>
        <p:nvPicPr>
          <p:cNvPr id="16" name="Shape 189">
            <a:extLst>
              <a:ext uri="{FF2B5EF4-FFF2-40B4-BE49-F238E27FC236}">
                <a16:creationId xmlns:a16="http://schemas.microsoft.com/office/drawing/2014/main" id="{322FCAE2-FCCF-48AD-82B5-332E3E6E24BA}"/>
              </a:ext>
            </a:extLst>
          </p:cNvPr>
          <p:cNvPicPr preferRelativeResize="0"/>
          <p:nvPr/>
        </p:nvPicPr>
        <p:blipFill>
          <a:blip r:embed="rId6" cstate="print">
            <a:alphaModFix/>
          </a:blip>
          <a:stretch>
            <a:fillRect/>
          </a:stretch>
        </p:blipFill>
        <p:spPr>
          <a:xfrm>
            <a:off x="1431553" y="4261804"/>
            <a:ext cx="1979867" cy="1933847"/>
          </a:xfrm>
          <a:prstGeom prst="rect">
            <a:avLst/>
          </a:prstGeom>
          <a:noFill/>
          <a:ln>
            <a:noFill/>
          </a:ln>
        </p:spPr>
      </p:pic>
      <p:pic>
        <p:nvPicPr>
          <p:cNvPr id="17" name="Shape 190">
            <a:extLst>
              <a:ext uri="{FF2B5EF4-FFF2-40B4-BE49-F238E27FC236}">
                <a16:creationId xmlns:a16="http://schemas.microsoft.com/office/drawing/2014/main" id="{B1A02EEC-F872-44B5-818D-51189579A39A}"/>
              </a:ext>
            </a:extLst>
          </p:cNvPr>
          <p:cNvPicPr preferRelativeResize="0"/>
          <p:nvPr/>
        </p:nvPicPr>
        <p:blipFill>
          <a:blip r:embed="rId7" cstate="print">
            <a:alphaModFix/>
          </a:blip>
          <a:stretch>
            <a:fillRect/>
          </a:stretch>
        </p:blipFill>
        <p:spPr>
          <a:xfrm>
            <a:off x="3708604" y="4247693"/>
            <a:ext cx="2136900" cy="1947958"/>
          </a:xfrm>
          <a:prstGeom prst="rect">
            <a:avLst/>
          </a:prstGeom>
          <a:noFill/>
          <a:ln>
            <a:noFill/>
          </a:ln>
        </p:spPr>
      </p:pic>
      <p:sp>
        <p:nvSpPr>
          <p:cNvPr id="18" name="Shape 191">
            <a:extLst>
              <a:ext uri="{FF2B5EF4-FFF2-40B4-BE49-F238E27FC236}">
                <a16:creationId xmlns:a16="http://schemas.microsoft.com/office/drawing/2014/main" id="{551FD427-E488-4371-BF35-427AA23BA4B6}"/>
              </a:ext>
            </a:extLst>
          </p:cNvPr>
          <p:cNvSpPr txBox="1"/>
          <p:nvPr/>
        </p:nvSpPr>
        <p:spPr>
          <a:xfrm>
            <a:off x="1513077" y="6125054"/>
            <a:ext cx="2136900" cy="532000"/>
          </a:xfrm>
          <a:prstGeom prst="rect">
            <a:avLst/>
          </a:prstGeom>
          <a:noFill/>
          <a:ln>
            <a:noFill/>
          </a:ln>
        </p:spPr>
        <p:txBody>
          <a:bodyPr lIns="91425" tIns="91425" rIns="91425" bIns="91425" anchor="t" anchorCtr="0">
            <a:noAutofit/>
          </a:bodyPr>
          <a:lstStyle/>
          <a:p>
            <a:pPr defTabSz="457200"/>
            <a:r>
              <a:rPr lang="en" sz="1400" b="1" dirty="0">
                <a:solidFill>
                  <a:srgbClr val="000000"/>
                </a:solidFill>
                <a:latin typeface="Tahoma" pitchFamily="34" charset="0"/>
                <a:ea typeface="Tahoma" pitchFamily="34" charset="0"/>
                <a:cs typeface="Tahoma" pitchFamily="34" charset="0"/>
              </a:rPr>
              <a:t>Before Fire Event</a:t>
            </a:r>
          </a:p>
        </p:txBody>
      </p:sp>
      <p:sp>
        <p:nvSpPr>
          <p:cNvPr id="19" name="Shape 192">
            <a:extLst>
              <a:ext uri="{FF2B5EF4-FFF2-40B4-BE49-F238E27FC236}">
                <a16:creationId xmlns:a16="http://schemas.microsoft.com/office/drawing/2014/main" id="{226530D5-F712-401F-960F-2435326F8244}"/>
              </a:ext>
            </a:extLst>
          </p:cNvPr>
          <p:cNvSpPr txBox="1"/>
          <p:nvPr/>
        </p:nvSpPr>
        <p:spPr>
          <a:xfrm>
            <a:off x="3722715" y="6094254"/>
            <a:ext cx="2136900" cy="532000"/>
          </a:xfrm>
          <a:prstGeom prst="rect">
            <a:avLst/>
          </a:prstGeom>
          <a:noFill/>
          <a:ln>
            <a:noFill/>
          </a:ln>
        </p:spPr>
        <p:txBody>
          <a:bodyPr lIns="91425" tIns="91425" rIns="91425" bIns="91425" anchor="t" anchorCtr="0">
            <a:noAutofit/>
          </a:bodyPr>
          <a:lstStyle/>
          <a:p>
            <a:pPr defTabSz="457200"/>
            <a:r>
              <a:rPr lang="en" sz="1400" b="1" dirty="0">
                <a:solidFill>
                  <a:srgbClr val="000000"/>
                </a:solidFill>
                <a:latin typeface="Tahoma" pitchFamily="34" charset="0"/>
                <a:ea typeface="Tahoma" pitchFamily="34" charset="0"/>
                <a:cs typeface="Tahoma" pitchFamily="34" charset="0"/>
              </a:rPr>
              <a:t>After Fire Event</a:t>
            </a:r>
          </a:p>
        </p:txBody>
      </p:sp>
      <p:pic>
        <p:nvPicPr>
          <p:cNvPr id="20" name="图片 4">
            <a:extLst>
              <a:ext uri="{FF2B5EF4-FFF2-40B4-BE49-F238E27FC236}">
                <a16:creationId xmlns:a16="http://schemas.microsoft.com/office/drawing/2014/main" id="{F2AF7742-12BF-496D-9589-658CBD6C82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4091" y="4281742"/>
            <a:ext cx="2608935" cy="1902757"/>
          </a:xfrm>
          <a:prstGeom prst="rect">
            <a:avLst/>
          </a:prstGeom>
        </p:spPr>
      </p:pic>
      <p:pic>
        <p:nvPicPr>
          <p:cNvPr id="21" name="Picture 20">
            <a:extLst>
              <a:ext uri="{FF2B5EF4-FFF2-40B4-BE49-F238E27FC236}">
                <a16:creationId xmlns:a16="http://schemas.microsoft.com/office/drawing/2014/main" id="{30B5BA8E-8DB9-4C3B-BF90-B984A6876845}"/>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10000"/>
                    </a14:imgEffect>
                    <a14:imgEffect>
                      <a14:brightnessContrast bright="5000" contrast="10000"/>
                    </a14:imgEffect>
                  </a14:imgLayer>
                </a14:imgProps>
              </a:ext>
              <a:ext uri="{28A0092B-C50C-407E-A947-70E740481C1C}">
                <a14:useLocalDpi xmlns:a14="http://schemas.microsoft.com/office/drawing/2010/main" val="0"/>
              </a:ext>
            </a:extLst>
          </a:blip>
          <a:srcRect l="16845" t="25938" r="11162" b="27678"/>
          <a:stretch/>
        </p:blipFill>
        <p:spPr>
          <a:xfrm>
            <a:off x="9299526" y="4804942"/>
            <a:ext cx="2694520" cy="1319492"/>
          </a:xfrm>
          <a:prstGeom prst="rect">
            <a:avLst/>
          </a:prstGeom>
        </p:spPr>
      </p:pic>
      <p:sp>
        <p:nvSpPr>
          <p:cNvPr id="22" name="TextBox 21">
            <a:extLst>
              <a:ext uri="{FF2B5EF4-FFF2-40B4-BE49-F238E27FC236}">
                <a16:creationId xmlns:a16="http://schemas.microsoft.com/office/drawing/2014/main" id="{D8F225FF-A5D2-4A62-ABAE-F9A0987FDC5B}"/>
              </a:ext>
            </a:extLst>
          </p:cNvPr>
          <p:cNvSpPr txBox="1"/>
          <p:nvPr/>
        </p:nvSpPr>
        <p:spPr>
          <a:xfrm>
            <a:off x="7474410" y="5652974"/>
            <a:ext cx="1224778" cy="261610"/>
          </a:xfrm>
          <a:prstGeom prst="rect">
            <a:avLst/>
          </a:prstGeom>
          <a:noFill/>
        </p:spPr>
        <p:txBody>
          <a:bodyPr wrap="square" rtlCol="0">
            <a:spAutoFit/>
          </a:bodyPr>
          <a:lstStyle/>
          <a:p>
            <a:r>
              <a:rPr lang="en-US" altLang="zh-CN" sz="1100" b="1" dirty="0">
                <a:solidFill>
                  <a:schemeClr val="bg1"/>
                </a:solidFill>
              </a:rPr>
              <a:t>Plantation maps</a:t>
            </a:r>
            <a:endParaRPr lang="zh-CN" altLang="en-US" sz="1100" b="1" dirty="0">
              <a:solidFill>
                <a:schemeClr val="bg1"/>
              </a:solidFill>
            </a:endParaRPr>
          </a:p>
        </p:txBody>
      </p:sp>
      <p:sp>
        <p:nvSpPr>
          <p:cNvPr id="25" name="TextBox 24">
            <a:extLst>
              <a:ext uri="{FF2B5EF4-FFF2-40B4-BE49-F238E27FC236}">
                <a16:creationId xmlns:a16="http://schemas.microsoft.com/office/drawing/2014/main" id="{0053B8A6-46D4-4B1F-9555-89D9FF67BCFB}"/>
              </a:ext>
            </a:extLst>
          </p:cNvPr>
          <p:cNvSpPr txBox="1"/>
          <p:nvPr/>
        </p:nvSpPr>
        <p:spPr>
          <a:xfrm>
            <a:off x="9238175" y="5890219"/>
            <a:ext cx="1224778" cy="261610"/>
          </a:xfrm>
          <a:prstGeom prst="rect">
            <a:avLst/>
          </a:prstGeom>
          <a:noFill/>
        </p:spPr>
        <p:txBody>
          <a:bodyPr wrap="square" rtlCol="0">
            <a:spAutoFit/>
          </a:bodyPr>
          <a:lstStyle/>
          <a:p>
            <a:r>
              <a:rPr lang="en-US" altLang="zh-CN" sz="1100" b="1" dirty="0"/>
              <a:t>Fire propagation</a:t>
            </a:r>
            <a:endParaRPr lang="zh-CN" altLang="en-US" sz="1100" b="1" dirty="0"/>
          </a:p>
        </p:txBody>
      </p:sp>
      <p:sp>
        <p:nvSpPr>
          <p:cNvPr id="14" name="TextBox 13">
            <a:extLst>
              <a:ext uri="{FF2B5EF4-FFF2-40B4-BE49-F238E27FC236}">
                <a16:creationId xmlns:a16="http://schemas.microsoft.com/office/drawing/2014/main" id="{A3F23608-8395-47AB-8470-D3E9FC06C5E5}"/>
              </a:ext>
            </a:extLst>
          </p:cNvPr>
          <p:cNvSpPr txBox="1"/>
          <p:nvPr/>
        </p:nvSpPr>
        <p:spPr>
          <a:xfrm>
            <a:off x="304800" y="4882662"/>
            <a:ext cx="1208277" cy="646331"/>
          </a:xfrm>
          <a:prstGeom prst="rect">
            <a:avLst/>
          </a:prstGeom>
          <a:noFill/>
        </p:spPr>
        <p:txBody>
          <a:bodyPr wrap="square" rtlCol="0">
            <a:spAutoFit/>
          </a:bodyPr>
          <a:lstStyle/>
          <a:p>
            <a:r>
              <a:rPr lang="en-US" dirty="0" err="1"/>
              <a:t>Mithal</a:t>
            </a:r>
            <a:r>
              <a:rPr lang="en-US" dirty="0"/>
              <a:t> et al. 2017</a:t>
            </a:r>
          </a:p>
        </p:txBody>
      </p:sp>
      <p:sp>
        <p:nvSpPr>
          <p:cNvPr id="26" name="TextBox 25">
            <a:extLst>
              <a:ext uri="{FF2B5EF4-FFF2-40B4-BE49-F238E27FC236}">
                <a16:creationId xmlns:a16="http://schemas.microsoft.com/office/drawing/2014/main" id="{34C51272-D421-45B3-8BA0-73D10AC40889}"/>
              </a:ext>
            </a:extLst>
          </p:cNvPr>
          <p:cNvSpPr txBox="1"/>
          <p:nvPr/>
        </p:nvSpPr>
        <p:spPr>
          <a:xfrm>
            <a:off x="1431553" y="6464331"/>
            <a:ext cx="10562493" cy="461665"/>
          </a:xfrm>
          <a:prstGeom prst="rect">
            <a:avLst/>
          </a:prstGeom>
          <a:noFill/>
        </p:spPr>
        <p:txBody>
          <a:bodyPr wrap="square" rtlCol="0">
            <a:spAutoFit/>
          </a:bodyPr>
          <a:lstStyle/>
          <a:p>
            <a:r>
              <a:rPr lang="en-US" sz="1200" dirty="0" err="1">
                <a:solidFill>
                  <a:srgbClr val="000000"/>
                </a:solidFill>
                <a:latin typeface="arial" panose="020B0604020202020204" pitchFamily="34" charset="0"/>
              </a:rPr>
              <a:t>Mithal</a:t>
            </a:r>
            <a:r>
              <a:rPr lang="en-US" sz="1200" dirty="0">
                <a:solidFill>
                  <a:srgbClr val="000000"/>
                </a:solidFill>
                <a:latin typeface="arial" panose="020B0604020202020204" pitchFamily="34" charset="0"/>
              </a:rPr>
              <a:t> et al. </a:t>
            </a:r>
            <a:r>
              <a:rPr lang="en-US" sz="1200" b="0" i="0" dirty="0">
                <a:solidFill>
                  <a:srgbClr val="222222"/>
                </a:solidFill>
                <a:effectLst/>
                <a:latin typeface="Arial" panose="020B0604020202020204" pitchFamily="34" charset="0"/>
              </a:rPr>
              <a:t>Rapt: Rare class prediction in absence of true labels. TKDE</a:t>
            </a:r>
            <a:r>
              <a:rPr lang="en-US" sz="1200" b="0" dirty="0">
                <a:solidFill>
                  <a:srgbClr val="222222"/>
                </a:solidFill>
                <a:effectLst/>
                <a:latin typeface="URWPalladioL-Bold"/>
              </a:rPr>
              <a:t>, 2017.</a:t>
            </a:r>
            <a:r>
              <a:rPr lang="en-US" sz="1200" i="0" u="none" strike="noStrike" baseline="0" dirty="0">
                <a:latin typeface="URWPalladioL-Bold"/>
              </a:rPr>
              <a:t> </a:t>
            </a:r>
            <a:endParaRPr lang="en-US" sz="1200" b="1" i="0" u="none" strike="noStrike" dirty="0">
              <a:solidFill>
                <a:srgbClr val="222222"/>
              </a:solidFill>
              <a:effectLst/>
              <a:latin typeface="Arial" panose="020B0604020202020204" pitchFamily="34" charset="0"/>
              <a:hlinkClick r:id="rId11"/>
            </a:endParaRPr>
          </a:p>
          <a:p>
            <a:r>
              <a:rPr lang="en-US" sz="1200" dirty="0">
                <a:solidFill>
                  <a:srgbClr val="000000"/>
                </a:solidFill>
                <a:latin typeface="arial" panose="020B0604020202020204" pitchFamily="34" charset="0"/>
              </a:rPr>
              <a:t>Jia et al. </a:t>
            </a:r>
            <a:r>
              <a:rPr lang="en-US" sz="1200" b="0" i="0" dirty="0">
                <a:solidFill>
                  <a:srgbClr val="222222"/>
                </a:solidFill>
                <a:effectLst/>
                <a:latin typeface="Arial" panose="020B0604020202020204" pitchFamily="34" charset="0"/>
              </a:rPr>
              <a:t>Automated plantation mapping in southeast </a:t>
            </a:r>
            <a:r>
              <a:rPr lang="en-US" sz="1200" b="0" i="0" dirty="0" err="1">
                <a:solidFill>
                  <a:srgbClr val="222222"/>
                </a:solidFill>
                <a:effectLst/>
                <a:latin typeface="Arial" panose="020B0604020202020204" pitchFamily="34" charset="0"/>
              </a:rPr>
              <a:t>asia</a:t>
            </a:r>
            <a:r>
              <a:rPr lang="en-US" sz="1200" b="0" i="0" dirty="0">
                <a:solidFill>
                  <a:srgbClr val="222222"/>
                </a:solidFill>
                <a:effectLst/>
                <a:latin typeface="Arial" panose="020B0604020202020204" pitchFamily="34" charset="0"/>
              </a:rPr>
              <a:t> using </a:t>
            </a:r>
            <a:r>
              <a:rPr lang="en-US" sz="1200" b="0" i="0" dirty="0" err="1">
                <a:solidFill>
                  <a:srgbClr val="222222"/>
                </a:solidFill>
                <a:effectLst/>
                <a:latin typeface="Arial" panose="020B0604020202020204" pitchFamily="34" charset="0"/>
              </a:rPr>
              <a:t>modis</a:t>
            </a:r>
            <a:r>
              <a:rPr lang="en-US" sz="1200" b="0" i="0" dirty="0">
                <a:solidFill>
                  <a:srgbClr val="222222"/>
                </a:solidFill>
                <a:effectLst/>
                <a:latin typeface="Arial" panose="020B0604020202020204" pitchFamily="34" charset="0"/>
              </a:rPr>
              <a:t> data and imperfect visual </a:t>
            </a:r>
            <a:r>
              <a:rPr lang="en-US" sz="1200" b="0" i="0" dirty="0" err="1">
                <a:solidFill>
                  <a:srgbClr val="222222"/>
                </a:solidFill>
                <a:effectLst/>
                <a:latin typeface="Arial" panose="020B0604020202020204" pitchFamily="34" charset="0"/>
              </a:rPr>
              <a:t>annotations.</a:t>
            </a:r>
            <a:r>
              <a:rPr lang="en-US" sz="1200" i="0" u="none" strike="noStrike" baseline="0" dirty="0" err="1">
                <a:latin typeface="URWPalladioL-Bold"/>
              </a:rPr>
              <a:t>Remote</a:t>
            </a:r>
            <a:r>
              <a:rPr lang="en-US" sz="1200" i="0" u="none" strike="noStrike" baseline="0" dirty="0">
                <a:latin typeface="URWPalladioL-Bold"/>
              </a:rPr>
              <a:t> Sensing</a:t>
            </a:r>
            <a:r>
              <a:rPr lang="en-US" sz="1200" dirty="0">
                <a:solidFill>
                  <a:srgbClr val="000000"/>
                </a:solidFill>
                <a:latin typeface="arial" panose="020B0604020202020204" pitchFamily="34" charset="0"/>
              </a:rPr>
              <a:t>. 2020</a:t>
            </a:r>
          </a:p>
        </p:txBody>
      </p:sp>
      <p:sp>
        <p:nvSpPr>
          <p:cNvPr id="27" name="TextBox 26">
            <a:extLst>
              <a:ext uri="{FF2B5EF4-FFF2-40B4-BE49-F238E27FC236}">
                <a16:creationId xmlns:a16="http://schemas.microsoft.com/office/drawing/2014/main" id="{02272BCC-0F86-43A3-934E-CFA5D76FFB78}"/>
              </a:ext>
            </a:extLst>
          </p:cNvPr>
          <p:cNvSpPr txBox="1"/>
          <p:nvPr/>
        </p:nvSpPr>
        <p:spPr>
          <a:xfrm>
            <a:off x="9934917" y="4360748"/>
            <a:ext cx="1739216" cy="369332"/>
          </a:xfrm>
          <a:prstGeom prst="rect">
            <a:avLst/>
          </a:prstGeom>
          <a:noFill/>
        </p:spPr>
        <p:txBody>
          <a:bodyPr wrap="square" rtlCol="0">
            <a:spAutoFit/>
          </a:bodyPr>
          <a:lstStyle/>
          <a:p>
            <a:r>
              <a:rPr lang="en-US" dirty="0"/>
              <a:t>Jia et al. 2020</a:t>
            </a:r>
          </a:p>
        </p:txBody>
      </p:sp>
    </p:spTree>
    <p:extLst>
      <p:ext uri="{BB962C8B-B14F-4D97-AF65-F5344CB8AC3E}">
        <p14:creationId xmlns:p14="http://schemas.microsoft.com/office/powerpoint/2010/main" val="155789224"/>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B21976C0-B45C-443B-90AB-53BD7AE90170}"/>
              </a:ext>
            </a:extLst>
          </p:cNvPr>
          <p:cNvSpPr txBox="1">
            <a:spLocks/>
          </p:cNvSpPr>
          <p:nvPr/>
        </p:nvSpPr>
        <p:spPr>
          <a:xfrm>
            <a:off x="1594642" y="1413255"/>
            <a:ext cx="4138170" cy="2393029"/>
          </a:xfrm>
          <a:prstGeom prst="rect">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Agriculture</a:t>
            </a:r>
          </a:p>
          <a:p>
            <a:pPr marL="0" indent="0">
              <a:buNone/>
            </a:pPr>
            <a:endParaRPr lang="en-US" sz="1300" dirty="0"/>
          </a:p>
          <a:p>
            <a:pPr marL="0" indent="0">
              <a:buNone/>
            </a:pPr>
            <a:endParaRPr lang="en-US" sz="1300" dirty="0"/>
          </a:p>
          <a:p>
            <a:pPr marL="0" indent="0">
              <a:buNone/>
            </a:pPr>
            <a:endParaRPr lang="en-US" sz="1300" dirty="0"/>
          </a:p>
          <a:p>
            <a:pPr marL="0" indent="0">
              <a:buNone/>
            </a:pPr>
            <a:endParaRPr lang="en-US" sz="1300" dirty="0"/>
          </a:p>
          <a:p>
            <a:pPr marL="0" indent="0">
              <a:buNone/>
            </a:pPr>
            <a:r>
              <a:rPr lang="en-US" sz="1300" dirty="0"/>
              <a:t>  Interpretability based on phenology:</a:t>
            </a:r>
          </a:p>
          <a:p>
            <a:pPr marL="0" indent="0">
              <a:buNone/>
            </a:pPr>
            <a:endParaRPr lang="en-US" sz="1300" dirty="0"/>
          </a:p>
        </p:txBody>
      </p:sp>
      <p:sp>
        <p:nvSpPr>
          <p:cNvPr id="5" name="Title 4"/>
          <p:cNvSpPr>
            <a:spLocks noGrp="1"/>
          </p:cNvSpPr>
          <p:nvPr>
            <p:ph type="title"/>
          </p:nvPr>
        </p:nvSpPr>
        <p:spPr>
          <a:xfrm>
            <a:off x="1669145" y="98515"/>
            <a:ext cx="8777035" cy="1143000"/>
          </a:xfrm>
        </p:spPr>
        <p:txBody>
          <a:bodyPr>
            <a:normAutofit/>
          </a:bodyPr>
          <a:lstStyle/>
          <a:p>
            <a:r>
              <a:rPr lang="en-US" sz="2800" dirty="0"/>
              <a:t>Example: Land Use and Land Cover Study</a:t>
            </a:r>
            <a:endParaRPr lang="en-US" sz="2800" b="1" dirty="0"/>
          </a:p>
        </p:txBody>
      </p:sp>
      <p:pic>
        <p:nvPicPr>
          <p:cNvPr id="21" name="Picture 20">
            <a:extLst>
              <a:ext uri="{FF2B5EF4-FFF2-40B4-BE49-F238E27FC236}">
                <a16:creationId xmlns:a16="http://schemas.microsoft.com/office/drawing/2014/main" id="{BD8DA357-5F3A-41AC-ACB4-35B31DBAAE3B}"/>
              </a:ext>
            </a:extLst>
          </p:cNvPr>
          <p:cNvPicPr>
            <a:picLocks noChangeAspect="1"/>
          </p:cNvPicPr>
          <p:nvPr/>
        </p:nvPicPr>
        <p:blipFill rotWithShape="1">
          <a:blip r:embed="rId7"/>
          <a:srcRect t="17264" r="67506" b="69964"/>
          <a:stretch/>
        </p:blipFill>
        <p:spPr>
          <a:xfrm>
            <a:off x="3352835" y="1503422"/>
            <a:ext cx="1081339" cy="290620"/>
          </a:xfrm>
          <a:prstGeom prst="rect">
            <a:avLst/>
          </a:prstGeom>
        </p:spPr>
      </p:pic>
      <p:pic>
        <p:nvPicPr>
          <p:cNvPr id="23" name="Picture 22">
            <a:extLst>
              <a:ext uri="{FF2B5EF4-FFF2-40B4-BE49-F238E27FC236}">
                <a16:creationId xmlns:a16="http://schemas.microsoft.com/office/drawing/2014/main" id="{1AF9E75E-D26B-4287-A481-739AFBE8CB11}"/>
              </a:ext>
            </a:extLst>
          </p:cNvPr>
          <p:cNvPicPr>
            <a:picLocks noChangeAspect="1"/>
          </p:cNvPicPr>
          <p:nvPr/>
        </p:nvPicPr>
        <p:blipFill>
          <a:blip r:embed="rId8"/>
          <a:stretch>
            <a:fillRect/>
          </a:stretch>
        </p:blipFill>
        <p:spPr>
          <a:xfrm>
            <a:off x="1964944" y="2976858"/>
            <a:ext cx="972706" cy="761157"/>
          </a:xfrm>
          <a:prstGeom prst="rect">
            <a:avLst/>
          </a:prstGeom>
        </p:spPr>
      </p:pic>
      <p:pic>
        <p:nvPicPr>
          <p:cNvPr id="24" name="Picture 23">
            <a:extLst>
              <a:ext uri="{FF2B5EF4-FFF2-40B4-BE49-F238E27FC236}">
                <a16:creationId xmlns:a16="http://schemas.microsoft.com/office/drawing/2014/main" id="{310C82D0-88D5-4856-B25A-C708AC54151F}"/>
              </a:ext>
            </a:extLst>
          </p:cNvPr>
          <p:cNvPicPr>
            <a:picLocks noChangeAspect="1"/>
          </p:cNvPicPr>
          <p:nvPr/>
        </p:nvPicPr>
        <p:blipFill>
          <a:blip r:embed="rId9"/>
          <a:stretch>
            <a:fillRect/>
          </a:stretch>
        </p:blipFill>
        <p:spPr>
          <a:xfrm>
            <a:off x="3236645" y="2948263"/>
            <a:ext cx="1031146" cy="793965"/>
          </a:xfrm>
          <a:prstGeom prst="rect">
            <a:avLst/>
          </a:prstGeom>
        </p:spPr>
      </p:pic>
      <p:pic>
        <p:nvPicPr>
          <p:cNvPr id="25" name="Picture 24">
            <a:extLst>
              <a:ext uri="{FF2B5EF4-FFF2-40B4-BE49-F238E27FC236}">
                <a16:creationId xmlns:a16="http://schemas.microsoft.com/office/drawing/2014/main" id="{AB68F1DD-52A8-4F00-A3F9-97110DDC893C}"/>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30000"/>
                    </a14:imgEffect>
                    <a14:imgEffect>
                      <a14:brightnessContrast bright="50000" contrast="2000"/>
                    </a14:imgEffect>
                  </a14:imgLayer>
                </a14:imgProps>
              </a:ext>
            </a:extLst>
          </a:blip>
          <a:stretch>
            <a:fillRect/>
          </a:stretch>
        </p:blipFill>
        <p:spPr>
          <a:xfrm>
            <a:off x="1802392" y="1824522"/>
            <a:ext cx="2091113" cy="794116"/>
          </a:xfrm>
          <a:prstGeom prst="rect">
            <a:avLst/>
          </a:prstGeom>
        </p:spPr>
      </p:pic>
      <p:pic>
        <p:nvPicPr>
          <p:cNvPr id="47" name="Picture 46">
            <a:extLst>
              <a:ext uri="{FF2B5EF4-FFF2-40B4-BE49-F238E27FC236}">
                <a16:creationId xmlns:a16="http://schemas.microsoft.com/office/drawing/2014/main" id="{25A0D100-CB36-4618-BED5-3EFD77361A95}"/>
              </a:ext>
            </a:extLst>
          </p:cNvPr>
          <p:cNvPicPr>
            <a:picLocks noChangeAspect="1"/>
          </p:cNvPicPr>
          <p:nvPr/>
        </p:nvPicPr>
        <p:blipFill rotWithShape="1">
          <a:blip r:embed="rId7">
            <a:lum bright="-10000" contrast="20000"/>
          </a:blip>
          <a:srcRect l="30768"/>
          <a:stretch/>
        </p:blipFill>
        <p:spPr>
          <a:xfrm>
            <a:off x="4400636" y="1520861"/>
            <a:ext cx="1265060" cy="1249390"/>
          </a:xfrm>
          <a:prstGeom prst="rect">
            <a:avLst/>
          </a:prstGeom>
        </p:spPr>
      </p:pic>
      <p:sp>
        <p:nvSpPr>
          <p:cNvPr id="3" name="TextBox 2">
            <a:extLst>
              <a:ext uri="{FF2B5EF4-FFF2-40B4-BE49-F238E27FC236}">
                <a16:creationId xmlns:a16="http://schemas.microsoft.com/office/drawing/2014/main" id="{124F6A44-BCD6-4029-B0E9-4CE74574DABB}"/>
              </a:ext>
            </a:extLst>
          </p:cNvPr>
          <p:cNvSpPr txBox="1"/>
          <p:nvPr/>
        </p:nvSpPr>
        <p:spPr>
          <a:xfrm>
            <a:off x="4536684" y="2047693"/>
            <a:ext cx="1156562" cy="707886"/>
          </a:xfrm>
          <a:prstGeom prst="rect">
            <a:avLst/>
          </a:prstGeom>
          <a:noFill/>
        </p:spPr>
        <p:txBody>
          <a:bodyPr wrap="square" rtlCol="0">
            <a:spAutoFit/>
          </a:bodyPr>
          <a:lstStyle/>
          <a:p>
            <a:pPr algn="r"/>
            <a:r>
              <a:rPr lang="en-US" sz="1000" b="1" dirty="0"/>
              <a:t>Cover crop map</a:t>
            </a:r>
          </a:p>
          <a:p>
            <a:pPr algn="r"/>
            <a:r>
              <a:rPr lang="en-US" sz="1000" dirty="0"/>
              <a:t> </a:t>
            </a:r>
          </a:p>
          <a:p>
            <a:pPr algn="r"/>
            <a:r>
              <a:rPr lang="en-US" sz="1000" dirty="0"/>
              <a:t>Redwood Minnesota</a:t>
            </a:r>
          </a:p>
        </p:txBody>
      </p:sp>
      <p:sp>
        <p:nvSpPr>
          <p:cNvPr id="48" name="TextBox 47">
            <a:extLst>
              <a:ext uri="{FF2B5EF4-FFF2-40B4-BE49-F238E27FC236}">
                <a16:creationId xmlns:a16="http://schemas.microsoft.com/office/drawing/2014/main" id="{30E3B8D2-0E7E-45DB-9D47-D0BFBE5A191C}"/>
              </a:ext>
            </a:extLst>
          </p:cNvPr>
          <p:cNvSpPr txBox="1"/>
          <p:nvPr/>
        </p:nvSpPr>
        <p:spPr>
          <a:xfrm>
            <a:off x="2462769" y="3398224"/>
            <a:ext cx="485136" cy="261610"/>
          </a:xfrm>
          <a:prstGeom prst="rect">
            <a:avLst/>
          </a:prstGeom>
          <a:noFill/>
        </p:spPr>
        <p:txBody>
          <a:bodyPr wrap="square" rtlCol="0">
            <a:spAutoFit/>
          </a:bodyPr>
          <a:lstStyle/>
          <a:p>
            <a:r>
              <a:rPr lang="en-US" altLang="zh-CN" sz="1050" b="1" dirty="0"/>
              <a:t>Corn</a:t>
            </a:r>
            <a:endParaRPr lang="zh-CN" altLang="en-US" sz="1050" b="1" dirty="0"/>
          </a:p>
        </p:txBody>
      </p:sp>
      <p:sp>
        <p:nvSpPr>
          <p:cNvPr id="49" name="TextBox 48">
            <a:extLst>
              <a:ext uri="{FF2B5EF4-FFF2-40B4-BE49-F238E27FC236}">
                <a16:creationId xmlns:a16="http://schemas.microsoft.com/office/drawing/2014/main" id="{3122414A-3C8C-4095-B670-BFAC92615964}"/>
              </a:ext>
            </a:extLst>
          </p:cNvPr>
          <p:cNvSpPr txBox="1"/>
          <p:nvPr/>
        </p:nvSpPr>
        <p:spPr>
          <a:xfrm>
            <a:off x="3638979" y="3395356"/>
            <a:ext cx="732725" cy="261610"/>
          </a:xfrm>
          <a:prstGeom prst="rect">
            <a:avLst/>
          </a:prstGeom>
          <a:noFill/>
        </p:spPr>
        <p:txBody>
          <a:bodyPr wrap="square" rtlCol="0">
            <a:spAutoFit/>
          </a:bodyPr>
          <a:lstStyle/>
          <a:p>
            <a:r>
              <a:rPr lang="en-US" altLang="zh-CN" sz="1050" b="1" dirty="0"/>
              <a:t>Soybean</a:t>
            </a:r>
            <a:endParaRPr lang="zh-CN" altLang="en-US" sz="1050" b="1" dirty="0"/>
          </a:p>
        </p:txBody>
      </p:sp>
      <p:sp>
        <p:nvSpPr>
          <p:cNvPr id="50" name="Content Placeholder 2">
            <a:extLst>
              <a:ext uri="{FF2B5EF4-FFF2-40B4-BE49-F238E27FC236}">
                <a16:creationId xmlns:a16="http://schemas.microsoft.com/office/drawing/2014/main" id="{096909AB-E410-4326-BE0A-0D899A38092D}"/>
              </a:ext>
            </a:extLst>
          </p:cNvPr>
          <p:cNvSpPr txBox="1">
            <a:spLocks/>
          </p:cNvSpPr>
          <p:nvPr/>
        </p:nvSpPr>
        <p:spPr>
          <a:xfrm>
            <a:off x="6699499" y="1520861"/>
            <a:ext cx="3729039" cy="2091201"/>
          </a:xfrm>
          <a:prstGeom prst="rect">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Urbanization</a:t>
            </a: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marL="0" indent="0">
              <a:buNone/>
            </a:pPr>
            <a:endParaRPr lang="en-US" sz="1200" dirty="0"/>
          </a:p>
          <a:p>
            <a:pPr marL="0" indent="0">
              <a:buNone/>
            </a:pPr>
            <a:endParaRPr lang="en-US" sz="1500" dirty="0"/>
          </a:p>
        </p:txBody>
      </p:sp>
      <p:sp>
        <p:nvSpPr>
          <p:cNvPr id="61" name="Content Placeholder 2">
            <a:extLst>
              <a:ext uri="{FF2B5EF4-FFF2-40B4-BE49-F238E27FC236}">
                <a16:creationId xmlns:a16="http://schemas.microsoft.com/office/drawing/2014/main" id="{8E9AB440-EF80-4602-8855-4DE11009DBC7}"/>
              </a:ext>
            </a:extLst>
          </p:cNvPr>
          <p:cNvSpPr txBox="1">
            <a:spLocks/>
          </p:cNvSpPr>
          <p:nvPr/>
        </p:nvSpPr>
        <p:spPr>
          <a:xfrm>
            <a:off x="3596330" y="3978669"/>
            <a:ext cx="5846608" cy="2737813"/>
          </a:xfrm>
          <a:prstGeom prst="rect">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Water monitoring</a:t>
            </a: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marL="0" indent="0">
              <a:buNone/>
            </a:pPr>
            <a:endParaRPr lang="en-US" sz="1200" dirty="0"/>
          </a:p>
          <a:p>
            <a:pPr marL="0" indent="0">
              <a:buNone/>
            </a:pPr>
            <a:endParaRPr lang="en-US" sz="1500" dirty="0"/>
          </a:p>
        </p:txBody>
      </p:sp>
      <p:pic>
        <p:nvPicPr>
          <p:cNvPr id="62" name="Picture 61">
            <a:extLst>
              <a:ext uri="{FF2B5EF4-FFF2-40B4-BE49-F238E27FC236}">
                <a16:creationId xmlns:a16="http://schemas.microsoft.com/office/drawing/2014/main" id="{C6446315-0F35-449D-AE34-99DE011F04B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42798" y="2901603"/>
            <a:ext cx="944335" cy="629557"/>
          </a:xfrm>
          <a:prstGeom prst="rect">
            <a:avLst/>
          </a:prstGeom>
        </p:spPr>
      </p:pic>
      <p:pic>
        <p:nvPicPr>
          <p:cNvPr id="32" name="Picture 4">
            <a:extLst>
              <a:ext uri="{FF2B5EF4-FFF2-40B4-BE49-F238E27FC236}">
                <a16:creationId xmlns:a16="http://schemas.microsoft.com/office/drawing/2014/main" id="{73C0EF9B-52AE-4079-9B27-630350168D2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20000" y="5647469"/>
            <a:ext cx="1233368" cy="7171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AD2DA00-0693-4A93-AEFE-9E8F1B0F3903}"/>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30000"/>
                    </a14:imgEffect>
                    <a14:imgEffect>
                      <a14:brightnessContrast bright="15000" contrast="30000"/>
                    </a14:imgEffect>
                  </a14:imgLayer>
                </a14:imgProps>
              </a:ext>
            </a:extLst>
          </a:blip>
          <a:stretch>
            <a:fillRect/>
          </a:stretch>
        </p:blipFill>
        <p:spPr>
          <a:xfrm>
            <a:off x="6941661" y="2347647"/>
            <a:ext cx="1379774" cy="1107912"/>
          </a:xfrm>
          <a:prstGeom prst="rect">
            <a:avLst/>
          </a:prstGeom>
        </p:spPr>
      </p:pic>
      <p:pic>
        <p:nvPicPr>
          <p:cNvPr id="1026" name="Picture 2" descr="Satellite View of Frazer Delta Farmland Encroached by Urban Growth">
            <a:extLst>
              <a:ext uri="{FF2B5EF4-FFF2-40B4-BE49-F238E27FC236}">
                <a16:creationId xmlns:a16="http://schemas.microsoft.com/office/drawing/2014/main" id="{06219079-2881-4478-B34F-CEAD3B93F9E4}"/>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sharpenSoften amount="30000"/>
                    </a14:imgEffect>
                    <a14:imgEffect>
                      <a14:brightnessContrast bright="15000" contrast="20000"/>
                    </a14:imgEffect>
                  </a14:imgLayer>
                </a14:imgProps>
              </a:ext>
              <a:ext uri="{28A0092B-C50C-407E-A947-70E740481C1C}">
                <a14:useLocalDpi xmlns:a14="http://schemas.microsoft.com/office/drawing/2010/main" val="0"/>
              </a:ext>
            </a:extLst>
          </a:blip>
          <a:srcRect l="16966"/>
          <a:stretch/>
        </p:blipFill>
        <p:spPr bwMode="auto">
          <a:xfrm>
            <a:off x="8609816" y="2038189"/>
            <a:ext cx="1728274" cy="1358205"/>
          </a:xfrm>
          <a:prstGeom prst="rect">
            <a:avLst/>
          </a:prstGeom>
          <a:noFill/>
          <a:extLst>
            <a:ext uri="{909E8E84-426E-40DD-AFC4-6F175D3DCCD1}">
              <a14:hiddenFill xmlns:a14="http://schemas.microsoft.com/office/drawing/2010/main">
                <a:solidFill>
                  <a:srgbClr val="FFFFFF"/>
                </a:solidFill>
              </a14:hiddenFill>
            </a:ext>
          </a:extLst>
        </p:spPr>
      </p:pic>
      <p:pic>
        <p:nvPicPr>
          <p:cNvPr id="35" name="tibet_shrinking1.avi">
            <a:hlinkClick r:id="" action="ppaction://media"/>
            <a:extLst>
              <a:ext uri="{FF2B5EF4-FFF2-40B4-BE49-F238E27FC236}">
                <a16:creationId xmlns:a16="http://schemas.microsoft.com/office/drawing/2014/main" id="{9913D002-BF32-4DAC-BCCD-3872DADA52A7}"/>
              </a:ext>
            </a:extLst>
          </p:cNvPr>
          <p:cNvPicPr>
            <a:picLocks noChangeAspect="1"/>
          </p:cNvPicPr>
          <p:nvPr>
            <a:videoFile r:link="rId2"/>
            <p:extLst>
              <p:ext uri="{DAA4B4D4-6D71-4841-9C94-3DE7FCFB9230}">
                <p14:media xmlns:p14="http://schemas.microsoft.com/office/powerpoint/2010/main" r:embed="rId1"/>
              </p:ext>
            </p:extLst>
          </p:nvPr>
        </p:nvPicPr>
        <p:blipFill>
          <a:blip r:embed="rId18"/>
          <a:stretch>
            <a:fillRect/>
          </a:stretch>
        </p:blipFill>
        <p:spPr>
          <a:xfrm>
            <a:off x="3649820" y="4622989"/>
            <a:ext cx="1804144" cy="825051"/>
          </a:xfrm>
          <a:prstGeom prst="rect">
            <a:avLst/>
          </a:prstGeom>
        </p:spPr>
      </p:pic>
      <p:sp>
        <p:nvSpPr>
          <p:cNvPr id="43" name="TextBox 42">
            <a:extLst>
              <a:ext uri="{FF2B5EF4-FFF2-40B4-BE49-F238E27FC236}">
                <a16:creationId xmlns:a16="http://schemas.microsoft.com/office/drawing/2014/main" id="{1449F29E-07F7-4DAA-BCE3-EE069DD28017}"/>
              </a:ext>
            </a:extLst>
          </p:cNvPr>
          <p:cNvSpPr txBox="1"/>
          <p:nvPr/>
        </p:nvSpPr>
        <p:spPr>
          <a:xfrm>
            <a:off x="3939503" y="5390367"/>
            <a:ext cx="1224778" cy="261610"/>
          </a:xfrm>
          <a:prstGeom prst="rect">
            <a:avLst/>
          </a:prstGeom>
          <a:noFill/>
        </p:spPr>
        <p:txBody>
          <a:bodyPr wrap="square" rtlCol="0">
            <a:spAutoFit/>
          </a:bodyPr>
          <a:lstStyle/>
          <a:p>
            <a:r>
              <a:rPr lang="en-US" altLang="zh-CN" sz="1100" b="1" dirty="0"/>
              <a:t>Water dynamics</a:t>
            </a:r>
            <a:endParaRPr lang="zh-CN" altLang="en-US" sz="1100" b="1" dirty="0"/>
          </a:p>
        </p:txBody>
      </p:sp>
      <p:sp>
        <p:nvSpPr>
          <p:cNvPr id="44" name="TextBox 43">
            <a:extLst>
              <a:ext uri="{FF2B5EF4-FFF2-40B4-BE49-F238E27FC236}">
                <a16:creationId xmlns:a16="http://schemas.microsoft.com/office/drawing/2014/main" id="{67002721-1F34-4DA1-8708-F2D43A55250C}"/>
              </a:ext>
            </a:extLst>
          </p:cNvPr>
          <p:cNvSpPr txBox="1"/>
          <p:nvPr/>
        </p:nvSpPr>
        <p:spPr>
          <a:xfrm>
            <a:off x="4030409" y="6324540"/>
            <a:ext cx="1224778" cy="261610"/>
          </a:xfrm>
          <a:prstGeom prst="rect">
            <a:avLst/>
          </a:prstGeom>
          <a:noFill/>
        </p:spPr>
        <p:txBody>
          <a:bodyPr wrap="square" rtlCol="0">
            <a:spAutoFit/>
          </a:bodyPr>
          <a:lstStyle/>
          <a:p>
            <a:r>
              <a:rPr lang="en-US" altLang="zh-CN" sz="1100" b="1" dirty="0"/>
              <a:t>Water quality</a:t>
            </a:r>
            <a:endParaRPr lang="zh-CN" altLang="en-US" sz="1100" b="1" dirty="0"/>
          </a:p>
        </p:txBody>
      </p:sp>
      <p:pic>
        <p:nvPicPr>
          <p:cNvPr id="55" name="meandering2.avi">
            <a:hlinkClick r:id="" action="ppaction://media"/>
            <a:extLst>
              <a:ext uri="{FF2B5EF4-FFF2-40B4-BE49-F238E27FC236}">
                <a16:creationId xmlns:a16="http://schemas.microsoft.com/office/drawing/2014/main" id="{52FC70BA-260D-4C5D-BF4B-F34E4C83331B}"/>
              </a:ext>
            </a:extLst>
          </p:cNvPr>
          <p:cNvPicPr>
            <a:picLocks noChangeAspect="1"/>
          </p:cNvPicPr>
          <p:nvPr>
            <a:videoFile r:link="rId4"/>
            <p:extLst>
              <p:ext uri="{DAA4B4D4-6D71-4841-9C94-3DE7FCFB9230}">
                <p14:media xmlns:p14="http://schemas.microsoft.com/office/powerpoint/2010/main" r:embed="rId3"/>
              </p:ext>
            </p:extLst>
          </p:nvPr>
        </p:nvPicPr>
        <p:blipFill>
          <a:blip r:embed="rId19"/>
          <a:stretch>
            <a:fillRect/>
          </a:stretch>
        </p:blipFill>
        <p:spPr>
          <a:xfrm>
            <a:off x="5743647" y="4622989"/>
            <a:ext cx="3537791" cy="1909236"/>
          </a:xfrm>
          <a:prstGeom prst="rect">
            <a:avLst/>
          </a:prstGeom>
          <a:ln>
            <a:solidFill>
              <a:srgbClr val="FFFF00"/>
            </a:solidFill>
          </a:ln>
        </p:spPr>
      </p:pic>
    </p:spTree>
    <p:extLst>
      <p:ext uri="{BB962C8B-B14F-4D97-AF65-F5344CB8AC3E}">
        <p14:creationId xmlns:p14="http://schemas.microsoft.com/office/powerpoint/2010/main" val="272144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00"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4016"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4" repeatCount="indefinite" fill="remove" display="0">
                  <p:stCondLst>
                    <p:cond delay="indefinite"/>
                  </p:stCondLst>
                </p:cTn>
                <p:tgtEl>
                  <p:spTgt spid="35"/>
                </p:tgtEl>
              </p:cMediaNode>
            </p:video>
            <p:seq concurrent="1" nextAc="seek">
              <p:cTn id="15" restart="whenNotActive" fill="hold" evtFilter="cancelBubble" nodeType="interactiveSeq">
                <p:stCondLst>
                  <p:cond evt="onClick" delay="0">
                    <p:tgtEl>
                      <p:spTgt spid="5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5"/>
                                        </p:tgtEl>
                                      </p:cBhvr>
                                    </p:cmd>
                                  </p:childTnLst>
                                </p:cTn>
                              </p:par>
                            </p:childTnLst>
                          </p:cTn>
                        </p:par>
                      </p:childTnLst>
                    </p:cTn>
                  </p:par>
                </p:childTnLst>
              </p:cTn>
              <p:nextCondLst>
                <p:cond evt="onClick" delay="0">
                  <p:tgtEl>
                    <p:spTgt spid="55"/>
                  </p:tgtEl>
                </p:cond>
              </p:nextCondLst>
            </p:seq>
            <p:video>
              <p:cMediaNode vol="80000">
                <p:cTn id="20" repeatCount="indefinite" fill="remove" display="0">
                  <p:stCondLst>
                    <p:cond delay="indefinite"/>
                  </p:stCondLst>
                </p:cTn>
                <p:tgtEl>
                  <p:spTgt spid="5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2" descr="C:\Users\anuj\Downloads\ssh_gif_large_long.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5" y="1173161"/>
            <a:ext cx="2542109" cy="128406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1624367" y="2400592"/>
            <a:ext cx="2949137" cy="1138773"/>
          </a:xfrm>
          <a:prstGeom prst="rect">
            <a:avLst/>
          </a:prstGeom>
          <a:noFill/>
        </p:spPr>
        <p:txBody>
          <a:bodyPr wrap="square" rtlCol="0">
            <a:spAutoFit/>
          </a:bodyPr>
          <a:lstStyle/>
          <a:p>
            <a:r>
              <a:rPr lang="en-US" sz="1400" b="1" i="1" dirty="0">
                <a:solidFill>
                  <a:prstClr val="black"/>
                </a:solidFill>
              </a:rPr>
              <a:t>Pattern Mining: </a:t>
            </a:r>
          </a:p>
          <a:p>
            <a:r>
              <a:rPr lang="en-US" sz="1400" b="1" i="1" dirty="0">
                <a:solidFill>
                  <a:prstClr val="black"/>
                </a:solidFill>
              </a:rPr>
              <a:t>Monitoring Ocean Eddies</a:t>
            </a:r>
          </a:p>
          <a:p>
            <a:pPr marL="171442" indent="-171442">
              <a:buFont typeface="Arial" panose="020B0604020202020204" pitchFamily="34" charset="0"/>
              <a:buChar char="•"/>
            </a:pPr>
            <a:r>
              <a:rPr lang="en-US" sz="1000" dirty="0">
                <a:solidFill>
                  <a:srgbClr val="C00000"/>
                </a:solidFill>
                <a:cs typeface="Calibri"/>
                <a:sym typeface="Arial" charset="0"/>
              </a:rPr>
              <a:t>Spatio-temporal pattern mining using novel multiple object tracking algorithms</a:t>
            </a:r>
          </a:p>
          <a:p>
            <a:pPr marL="171442" indent="-171442">
              <a:buFont typeface="Arial" panose="020B0604020202020204" pitchFamily="34" charset="0"/>
              <a:buChar char="•"/>
            </a:pPr>
            <a:r>
              <a:rPr lang="en-US" sz="1000" dirty="0">
                <a:solidFill>
                  <a:srgbClr val="0070C0"/>
                </a:solidFill>
                <a:cs typeface="Arial" charset="0"/>
                <a:sym typeface="Arial" charset="0"/>
              </a:rPr>
              <a:t>Created an open source data base of 20+ years of eddies and eddy tracks</a:t>
            </a:r>
            <a:endParaRPr lang="en-US" sz="1000" dirty="0">
              <a:solidFill>
                <a:prstClr val="black"/>
              </a:solidFill>
            </a:endParaRPr>
          </a:p>
        </p:txBody>
      </p:sp>
      <p:grpSp>
        <p:nvGrpSpPr>
          <p:cNvPr id="95" name="Group 94"/>
          <p:cNvGrpSpPr/>
          <p:nvPr/>
        </p:nvGrpSpPr>
        <p:grpSpPr>
          <a:xfrm>
            <a:off x="1828805" y="3848963"/>
            <a:ext cx="2512861" cy="2582771"/>
            <a:chOff x="6411721" y="1081322"/>
            <a:chExt cx="2512861" cy="2582770"/>
          </a:xfrm>
        </p:grpSpPr>
        <p:pic>
          <p:nvPicPr>
            <p:cNvPr id="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1721" y="1081322"/>
              <a:ext cx="2512861" cy="1205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 name="TextBox 91"/>
            <p:cNvSpPr txBox="1"/>
            <p:nvPr/>
          </p:nvSpPr>
          <p:spPr>
            <a:xfrm>
              <a:off x="6411721" y="2371430"/>
              <a:ext cx="2444498" cy="1292662"/>
            </a:xfrm>
            <a:prstGeom prst="rect">
              <a:avLst/>
            </a:prstGeom>
            <a:noFill/>
          </p:spPr>
          <p:txBody>
            <a:bodyPr wrap="square" rtlCol="0">
              <a:spAutoFit/>
            </a:bodyPr>
            <a:lstStyle/>
            <a:p>
              <a:r>
                <a:rPr lang="en-US" sz="1400" b="1" i="1" dirty="0">
                  <a:solidFill>
                    <a:srgbClr val="000000"/>
                  </a:solidFill>
                </a:rPr>
                <a:t>Extremes and Uncertainty</a:t>
              </a:r>
              <a:r>
                <a:rPr lang="en-US" sz="1400" b="1" i="1" dirty="0">
                  <a:solidFill>
                    <a:prstClr val="black"/>
                  </a:solidFill>
                </a:rPr>
                <a:t>: Heat waves, heavy rainfall</a:t>
              </a:r>
            </a:p>
            <a:p>
              <a:pPr marL="171442" indent="-171442">
                <a:buFont typeface="Arial" panose="020B0604020202020204" pitchFamily="34" charset="0"/>
                <a:buChar char="•"/>
              </a:pPr>
              <a:r>
                <a:rPr lang="en-US" sz="1000" dirty="0">
                  <a:solidFill>
                    <a:srgbClr val="C00000"/>
                  </a:solidFill>
                  <a:ea typeface="ヒラギノ角ゴ ProN W3" charset="0"/>
                  <a:cs typeface="Arial" charset="0"/>
                  <a:sym typeface="Arial" charset="0"/>
                </a:rPr>
                <a:t>Extreme value theory in space-time and dependence of extremes on covariates</a:t>
              </a:r>
            </a:p>
            <a:p>
              <a:pPr marL="171442" indent="-171442">
                <a:buFont typeface="Arial" panose="020B0604020202020204" pitchFamily="34" charset="0"/>
                <a:buChar char="•"/>
              </a:pPr>
              <a:r>
                <a:rPr lang="en-US" sz="1000" dirty="0">
                  <a:solidFill>
                    <a:srgbClr val="0070C0"/>
                  </a:solidFill>
                  <a:cs typeface="Arial" charset="0"/>
                  <a:sym typeface="Arial" charset="0"/>
                </a:rPr>
                <a:t>Spatiotemporal trends in extremes and physics-guided uncertainty quantification</a:t>
              </a:r>
            </a:p>
          </p:txBody>
        </p:sp>
      </p:grpSp>
      <p:grpSp>
        <p:nvGrpSpPr>
          <p:cNvPr id="4" name="Group 3"/>
          <p:cNvGrpSpPr/>
          <p:nvPr/>
        </p:nvGrpSpPr>
        <p:grpSpPr>
          <a:xfrm>
            <a:off x="7694509" y="3827049"/>
            <a:ext cx="2936543" cy="2563576"/>
            <a:chOff x="3648083" y="2693401"/>
            <a:chExt cx="2843722" cy="2563575"/>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9053" y="2693401"/>
              <a:ext cx="2282355" cy="1224737"/>
            </a:xfrm>
            <a:prstGeom prst="rect">
              <a:avLst/>
            </a:prstGeom>
          </p:spPr>
        </p:pic>
        <p:sp>
          <p:nvSpPr>
            <p:cNvPr id="93" name="TextBox 92"/>
            <p:cNvSpPr txBox="1"/>
            <p:nvPr/>
          </p:nvSpPr>
          <p:spPr>
            <a:xfrm>
              <a:off x="3648083" y="3948926"/>
              <a:ext cx="2843722" cy="1308050"/>
            </a:xfrm>
            <a:prstGeom prst="rect">
              <a:avLst/>
            </a:prstGeom>
            <a:noFill/>
          </p:spPr>
          <p:txBody>
            <a:bodyPr wrap="square" rtlCol="0">
              <a:spAutoFit/>
            </a:bodyPr>
            <a:lstStyle/>
            <a:p>
              <a:r>
                <a:rPr lang="en-US" sz="1400" b="1" i="1" dirty="0">
                  <a:solidFill>
                    <a:prstClr val="black"/>
                  </a:solidFill>
                </a:rPr>
                <a:t>Relationship mining: </a:t>
              </a:r>
            </a:p>
            <a:p>
              <a:r>
                <a:rPr lang="en-US" sz="1400" b="1" i="1" dirty="0">
                  <a:solidFill>
                    <a:prstClr val="black"/>
                  </a:solidFill>
                </a:rPr>
                <a:t>Seasonal hurricane activity</a:t>
              </a:r>
            </a:p>
            <a:p>
              <a:pPr marL="171442" indent="-171442">
                <a:buFont typeface="Arial" panose="020B0604020202020204" pitchFamily="34" charset="0"/>
                <a:buChar char="•"/>
              </a:pPr>
              <a:r>
                <a:rPr lang="en-US" sz="1000" kern="0" dirty="0">
                  <a:solidFill>
                    <a:srgbClr val="C00000"/>
                  </a:solidFill>
                  <a:cs typeface="Arial" charset="0"/>
                  <a:sym typeface="Arial" charset="0"/>
                </a:rPr>
                <a:t>Statistical method for automatic inference of modulating networks</a:t>
              </a:r>
            </a:p>
            <a:p>
              <a:pPr marL="171442" indent="-171442">
                <a:buFont typeface="Arial" panose="020B0604020202020204" pitchFamily="34" charset="0"/>
                <a:buChar char="•"/>
              </a:pPr>
              <a:r>
                <a:rPr lang="en-US" sz="1000" kern="0" dirty="0">
                  <a:solidFill>
                    <a:srgbClr val="0070C0"/>
                  </a:solidFill>
                  <a:cs typeface="Arial" charset="0"/>
                  <a:sym typeface="Arial" charset="0"/>
                </a:rPr>
                <a:t>Discovery of key factors and mechanisms modulating hurricane variability</a:t>
              </a:r>
              <a:endParaRPr lang="en-US" sz="1000" kern="0" dirty="0">
                <a:solidFill>
                  <a:srgbClr val="0070C0"/>
                </a:solidFill>
                <a:sym typeface="Arial" charset="0"/>
              </a:endParaRPr>
            </a:p>
            <a:p>
              <a:endParaRPr lang="en-US" sz="1100" dirty="0">
                <a:solidFill>
                  <a:prstClr val="black"/>
                </a:solidFill>
              </a:endParaRPr>
            </a:p>
          </p:txBody>
        </p:sp>
      </p:grpSp>
      <p:sp>
        <p:nvSpPr>
          <p:cNvPr id="94" name="TextBox 93"/>
          <p:cNvSpPr txBox="1"/>
          <p:nvPr/>
        </p:nvSpPr>
        <p:spPr>
          <a:xfrm>
            <a:off x="7596023" y="2468016"/>
            <a:ext cx="2895433" cy="1138773"/>
          </a:xfrm>
          <a:prstGeom prst="rect">
            <a:avLst/>
          </a:prstGeom>
          <a:noFill/>
        </p:spPr>
        <p:txBody>
          <a:bodyPr wrap="square" rtlCol="0">
            <a:spAutoFit/>
          </a:bodyPr>
          <a:lstStyle/>
          <a:p>
            <a:r>
              <a:rPr lang="en-US" sz="1400" b="1" i="1" dirty="0">
                <a:solidFill>
                  <a:prstClr val="black"/>
                </a:solidFill>
              </a:rPr>
              <a:t>Sparse Predictive Modeling: </a:t>
            </a:r>
          </a:p>
          <a:p>
            <a:r>
              <a:rPr lang="en-US" sz="1400" b="1" i="1" dirty="0">
                <a:solidFill>
                  <a:prstClr val="black"/>
                </a:solidFill>
              </a:rPr>
              <a:t>Precipitation Downscaling</a:t>
            </a:r>
          </a:p>
          <a:p>
            <a:pPr marL="171442" indent="-171442">
              <a:buFont typeface="Arial" panose="020B0604020202020204" pitchFamily="34" charset="0"/>
              <a:buChar char="•"/>
            </a:pPr>
            <a:r>
              <a:rPr lang="en-US" sz="1000" dirty="0">
                <a:solidFill>
                  <a:srgbClr val="C00000"/>
                </a:solidFill>
                <a:cs typeface="Arial"/>
                <a:sym typeface="Arial" charset="0"/>
              </a:rPr>
              <a:t>Hierarchical sparse regression and multi-task learning with spatial smoothing</a:t>
            </a:r>
          </a:p>
          <a:p>
            <a:pPr marL="171442" indent="-171442">
              <a:buFont typeface="Arial" panose="020B0604020202020204" pitchFamily="34" charset="0"/>
              <a:buChar char="•"/>
            </a:pPr>
            <a:r>
              <a:rPr lang="en-US" sz="1000" dirty="0">
                <a:solidFill>
                  <a:srgbClr val="0070C0"/>
                </a:solidFill>
                <a:cs typeface="Arial"/>
                <a:sym typeface="Arial" charset="0"/>
              </a:rPr>
              <a:t>Regional climate predictions from global observations</a:t>
            </a:r>
          </a:p>
        </p:txBody>
      </p:sp>
      <p:cxnSp>
        <p:nvCxnSpPr>
          <p:cNvPr id="117" name="Elbow Connector 116"/>
          <p:cNvCxnSpPr/>
          <p:nvPr/>
        </p:nvCxnSpPr>
        <p:spPr bwMode="auto">
          <a:xfrm>
            <a:off x="6287375" y="1292597"/>
            <a:ext cx="914400" cy="914400"/>
          </a:xfrm>
          <a:prstGeom prst="bentConnector3">
            <a:avLst/>
          </a:prstGeom>
          <a:noFill/>
          <a:ln w="12700" cap="flat" cmpd="sng" algn="ctr">
            <a:noFill/>
            <a:prstDash val="solid"/>
            <a:round/>
            <a:headEnd type="none" w="med" len="med"/>
            <a:tailEnd type="arrow"/>
          </a:ln>
          <a:effectLst/>
        </p:spPr>
      </p:cxnSp>
      <p:sp>
        <p:nvSpPr>
          <p:cNvPr id="91" name="TextBox 90"/>
          <p:cNvSpPr txBox="1"/>
          <p:nvPr/>
        </p:nvSpPr>
        <p:spPr>
          <a:xfrm>
            <a:off x="4620115" y="2500465"/>
            <a:ext cx="2958435" cy="1138773"/>
          </a:xfrm>
          <a:prstGeom prst="rect">
            <a:avLst/>
          </a:prstGeom>
          <a:noFill/>
        </p:spPr>
        <p:txBody>
          <a:bodyPr wrap="square" rtlCol="0">
            <a:spAutoFit/>
          </a:bodyPr>
          <a:lstStyle/>
          <a:p>
            <a:r>
              <a:rPr lang="en-US" sz="1400" b="1" i="1" dirty="0">
                <a:solidFill>
                  <a:prstClr val="black"/>
                </a:solidFill>
              </a:rPr>
              <a:t>Network Analysis: </a:t>
            </a:r>
          </a:p>
          <a:p>
            <a:r>
              <a:rPr lang="en-US" sz="1400" b="1" i="1" dirty="0">
                <a:solidFill>
                  <a:prstClr val="black"/>
                </a:solidFill>
              </a:rPr>
              <a:t>Climate Teleconnections</a:t>
            </a:r>
          </a:p>
          <a:p>
            <a:pPr marL="171442" indent="-171442">
              <a:buFont typeface="Arial" panose="020B0604020202020204" pitchFamily="34" charset="0"/>
              <a:buChar char="•"/>
            </a:pPr>
            <a:r>
              <a:rPr lang="en-US" sz="1000" dirty="0">
                <a:solidFill>
                  <a:srgbClr val="C00000"/>
                </a:solidFill>
                <a:cs typeface="Arial" charset="0"/>
                <a:sym typeface="Arial" charset="0"/>
              </a:rPr>
              <a:t>Scalable method for discovering related graph regions</a:t>
            </a:r>
          </a:p>
          <a:p>
            <a:pPr marL="171442" indent="-171442">
              <a:buFont typeface="Arial" panose="020B0604020202020204" pitchFamily="34" charset="0"/>
              <a:buChar char="•"/>
            </a:pPr>
            <a:r>
              <a:rPr lang="en-US" sz="1000" dirty="0">
                <a:solidFill>
                  <a:srgbClr val="0070C0"/>
                </a:solidFill>
                <a:cs typeface="Arial" charset="0"/>
                <a:sym typeface="Arial" charset="0"/>
              </a:rPr>
              <a:t>Discovery of novel climate teleconnections</a:t>
            </a:r>
          </a:p>
          <a:p>
            <a:pPr marL="171442" indent="-171442">
              <a:buFont typeface="Arial" panose="020B0604020202020204" pitchFamily="34" charset="0"/>
              <a:buChar char="•"/>
            </a:pPr>
            <a:r>
              <a:rPr lang="en-US" sz="1000" dirty="0">
                <a:solidFill>
                  <a:srgbClr val="0070C0"/>
                </a:solidFill>
                <a:cs typeface="Arial" charset="0"/>
                <a:sym typeface="Arial" charset="0"/>
              </a:rPr>
              <a:t>Also applicable in  analyzing brain fMRI data</a:t>
            </a:r>
            <a:endParaRPr lang="en-US" sz="1000" dirty="0">
              <a:solidFill>
                <a:srgbClr val="0070C0"/>
              </a:solidFill>
              <a:sym typeface="Arial" charset="0"/>
            </a:endParaRPr>
          </a:p>
        </p:txBody>
      </p:sp>
      <p:pic>
        <p:nvPicPr>
          <p:cNvPr id="118" name="Picture 2" descr="E:\surface_sst_ensobr3.gif"/>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84297" y="1184291"/>
            <a:ext cx="2239037" cy="121629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 name="Straight Arrow Connector 19"/>
          <p:cNvCxnSpPr>
            <a:cxnSpLocks noChangeShapeType="1"/>
          </p:cNvCxnSpPr>
          <p:nvPr/>
        </p:nvCxnSpPr>
        <p:spPr bwMode="auto">
          <a:xfrm>
            <a:off x="6243275" y="2240066"/>
            <a:ext cx="0" cy="75069"/>
          </a:xfrm>
          <a:prstGeom prst="straightConnector1">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12700" algn="ctr">
                <a:solidFill>
                  <a:srgbClr val="000000"/>
                </a:solidFill>
                <a:round/>
                <a:headEnd type="arrow" w="med" len="med"/>
                <a:tailEnd type="arrow" w="med" len="med"/>
              </a14:hiddenLine>
            </a:ext>
          </a:extLst>
        </p:spPr>
      </p:cxnSp>
      <p:sp>
        <p:nvSpPr>
          <p:cNvPr id="12" name="Title 1"/>
          <p:cNvSpPr txBox="1">
            <a:spLocks/>
          </p:cNvSpPr>
          <p:nvPr/>
        </p:nvSpPr>
        <p:spPr>
          <a:xfrm>
            <a:off x="5436324" y="2056658"/>
            <a:ext cx="2118856" cy="194005"/>
          </a:xfrm>
          <a:prstGeom prst="rect">
            <a:avLst/>
          </a:prstGeom>
        </p:spPr>
        <p:txBody>
          <a:bodyPr anchor="ctr"/>
          <a:lstStyle/>
          <a:p>
            <a:pPr algn="ctr">
              <a:defRPr/>
            </a:pPr>
            <a:endParaRPr lang="en-US" sz="1400" b="1" kern="0" dirty="0">
              <a:solidFill>
                <a:prstClr val="black"/>
              </a:solidFill>
              <a:latin typeface="Tahoma" pitchFamily="34" charset="0"/>
              <a:ea typeface="Tahoma" pitchFamily="34" charset="0"/>
              <a:cs typeface="Tahoma" pitchFamily="34" charset="0"/>
            </a:endParaRPr>
          </a:p>
        </p:txBody>
      </p:sp>
      <p:grpSp>
        <p:nvGrpSpPr>
          <p:cNvPr id="13" name="组合 511"/>
          <p:cNvGrpSpPr/>
          <p:nvPr/>
        </p:nvGrpSpPr>
        <p:grpSpPr>
          <a:xfrm>
            <a:off x="5496826" y="1708210"/>
            <a:ext cx="1870827" cy="396465"/>
            <a:chOff x="1752599" y="2209799"/>
            <a:chExt cx="3657600" cy="960122"/>
          </a:xfrm>
        </p:grpSpPr>
        <p:grpSp>
          <p:nvGrpSpPr>
            <p:cNvPr id="16" name="组合 250"/>
            <p:cNvGrpSpPr/>
            <p:nvPr/>
          </p:nvGrpSpPr>
          <p:grpSpPr>
            <a:xfrm>
              <a:off x="1752599" y="2209799"/>
              <a:ext cx="3657600" cy="960122"/>
              <a:chOff x="1295397" y="533398"/>
              <a:chExt cx="6096001" cy="1600203"/>
            </a:xfrm>
          </p:grpSpPr>
          <p:sp>
            <p:nvSpPr>
              <p:cNvPr id="37" name="流程图: 数据 251"/>
              <p:cNvSpPr/>
              <p:nvPr/>
            </p:nvSpPr>
            <p:spPr>
              <a:xfrm>
                <a:off x="1295397" y="533398"/>
                <a:ext cx="6096001" cy="1600203"/>
              </a:xfrm>
              <a:prstGeom prst="flowChartInputOutput">
                <a:avLst/>
              </a:prstGeom>
              <a:solidFill>
                <a:sysClr val="window" lastClr="FFFFFF"/>
              </a:solidFill>
              <a:ln w="25400" cap="flat" cmpd="sng" algn="ctr">
                <a:solidFill>
                  <a:sysClr val="windowText" lastClr="000000"/>
                </a:solidFill>
                <a:prstDash val="solid"/>
              </a:ln>
              <a:effectLst/>
            </p:spPr>
            <p:txBody>
              <a:bodyPr rtlCol="0" anchor="ctr"/>
              <a:lstStyle/>
              <a:p>
                <a:pPr algn="ctr">
                  <a:defRPr/>
                </a:pPr>
                <a:endParaRPr lang="zh-CN" altLang="en-US" kern="0">
                  <a:solidFill>
                    <a:prstClr val="white"/>
                  </a:solidFill>
                  <a:latin typeface="Arial"/>
                </a:endParaRPr>
              </a:p>
            </p:txBody>
          </p:sp>
          <p:cxnSp>
            <p:nvCxnSpPr>
              <p:cNvPr id="38" name="直接连接符 252"/>
              <p:cNvCxnSpPr/>
              <p:nvPr/>
            </p:nvCxnSpPr>
            <p:spPr>
              <a:xfrm>
                <a:off x="2286000" y="838200"/>
                <a:ext cx="4800600" cy="0"/>
              </a:xfrm>
              <a:prstGeom prst="line">
                <a:avLst/>
              </a:prstGeom>
              <a:noFill/>
              <a:ln w="9525" cap="flat" cmpd="sng" algn="ctr">
                <a:solidFill>
                  <a:sysClr val="windowText" lastClr="000000">
                    <a:alpha val="20000"/>
                  </a:sysClr>
                </a:solidFill>
                <a:prstDash val="sysDash"/>
              </a:ln>
              <a:effectLst/>
            </p:spPr>
          </p:cxnSp>
          <p:cxnSp>
            <p:nvCxnSpPr>
              <p:cNvPr id="39" name="直接连接符 253"/>
              <p:cNvCxnSpPr/>
              <p:nvPr/>
            </p:nvCxnSpPr>
            <p:spPr>
              <a:xfrm>
                <a:off x="2057400" y="1143000"/>
                <a:ext cx="4800600" cy="0"/>
              </a:xfrm>
              <a:prstGeom prst="line">
                <a:avLst/>
              </a:prstGeom>
              <a:noFill/>
              <a:ln w="9525" cap="flat" cmpd="sng" algn="ctr">
                <a:solidFill>
                  <a:sysClr val="windowText" lastClr="000000">
                    <a:alpha val="20000"/>
                  </a:sysClr>
                </a:solidFill>
                <a:prstDash val="sysDash"/>
              </a:ln>
              <a:effectLst/>
            </p:spPr>
          </p:cxnSp>
          <p:cxnSp>
            <p:nvCxnSpPr>
              <p:cNvPr id="40" name="直接连接符 254"/>
              <p:cNvCxnSpPr/>
              <p:nvPr/>
            </p:nvCxnSpPr>
            <p:spPr>
              <a:xfrm>
                <a:off x="1828800" y="1447800"/>
                <a:ext cx="4800600" cy="0"/>
              </a:xfrm>
              <a:prstGeom prst="line">
                <a:avLst/>
              </a:prstGeom>
              <a:noFill/>
              <a:ln w="9525" cap="flat" cmpd="sng" algn="ctr">
                <a:solidFill>
                  <a:sysClr val="windowText" lastClr="000000">
                    <a:alpha val="20000"/>
                  </a:sysClr>
                </a:solidFill>
                <a:prstDash val="sysDash"/>
              </a:ln>
              <a:effectLst/>
            </p:spPr>
          </p:cxnSp>
          <p:cxnSp>
            <p:nvCxnSpPr>
              <p:cNvPr id="41" name="直接连接符 255"/>
              <p:cNvCxnSpPr/>
              <p:nvPr/>
            </p:nvCxnSpPr>
            <p:spPr>
              <a:xfrm>
                <a:off x="1600200" y="1752600"/>
                <a:ext cx="4800600" cy="0"/>
              </a:xfrm>
              <a:prstGeom prst="line">
                <a:avLst/>
              </a:prstGeom>
              <a:noFill/>
              <a:ln w="9525" cap="flat" cmpd="sng" algn="ctr">
                <a:solidFill>
                  <a:sysClr val="windowText" lastClr="000000">
                    <a:alpha val="20000"/>
                  </a:sysClr>
                </a:solidFill>
                <a:prstDash val="sysDash"/>
              </a:ln>
              <a:effectLst/>
            </p:spPr>
          </p:cxnSp>
          <p:cxnSp>
            <p:nvCxnSpPr>
              <p:cNvPr id="42" name="直接连接符 256"/>
              <p:cNvCxnSpPr/>
              <p:nvPr/>
            </p:nvCxnSpPr>
            <p:spPr>
              <a:xfrm rot="5400000">
                <a:off x="1600200" y="762000"/>
                <a:ext cx="1600200" cy="1143000"/>
              </a:xfrm>
              <a:prstGeom prst="line">
                <a:avLst/>
              </a:prstGeom>
              <a:noFill/>
              <a:ln w="9525" cap="flat" cmpd="sng" algn="ctr">
                <a:solidFill>
                  <a:sysClr val="windowText" lastClr="000000">
                    <a:alpha val="20000"/>
                  </a:sysClr>
                </a:solidFill>
                <a:prstDash val="dash"/>
              </a:ln>
              <a:effectLst>
                <a:outerShdw blurRad="50800" dist="50800" dir="5400000" algn="ctr" rotWithShape="0">
                  <a:srgbClr val="000000"/>
                </a:outerShdw>
              </a:effectLst>
            </p:spPr>
          </p:cxnSp>
          <p:cxnSp>
            <p:nvCxnSpPr>
              <p:cNvPr id="43" name="直接连接符 257"/>
              <p:cNvCxnSpPr/>
              <p:nvPr/>
            </p:nvCxnSpPr>
            <p:spPr>
              <a:xfrm rot="5400000">
                <a:off x="2095500" y="800100"/>
                <a:ext cx="1600200" cy="1066800"/>
              </a:xfrm>
              <a:prstGeom prst="line">
                <a:avLst/>
              </a:prstGeom>
              <a:noFill/>
              <a:ln w="9525" cap="flat" cmpd="sng" algn="ctr">
                <a:solidFill>
                  <a:sysClr val="windowText" lastClr="000000">
                    <a:alpha val="20000"/>
                  </a:sysClr>
                </a:solidFill>
                <a:prstDash val="dash"/>
              </a:ln>
              <a:effectLst>
                <a:outerShdw blurRad="50800" dist="50800" dir="5400000" algn="ctr" rotWithShape="0">
                  <a:srgbClr val="000000"/>
                </a:outerShdw>
              </a:effectLst>
            </p:spPr>
          </p:cxnSp>
          <p:cxnSp>
            <p:nvCxnSpPr>
              <p:cNvPr id="44" name="直接连接符 258"/>
              <p:cNvCxnSpPr/>
              <p:nvPr/>
            </p:nvCxnSpPr>
            <p:spPr>
              <a:xfrm rot="5400000">
                <a:off x="2628900" y="800100"/>
                <a:ext cx="1600200" cy="1066800"/>
              </a:xfrm>
              <a:prstGeom prst="line">
                <a:avLst/>
              </a:prstGeom>
              <a:noFill/>
              <a:ln w="9525" cap="flat" cmpd="sng" algn="ctr">
                <a:solidFill>
                  <a:sysClr val="windowText" lastClr="000000">
                    <a:alpha val="20000"/>
                  </a:sysClr>
                </a:solidFill>
                <a:prstDash val="dash"/>
              </a:ln>
              <a:effectLst>
                <a:outerShdw blurRad="50800" dist="50800" dir="5400000" algn="ctr" rotWithShape="0">
                  <a:srgbClr val="000000"/>
                </a:outerShdw>
              </a:effectLst>
            </p:spPr>
          </p:cxnSp>
          <p:cxnSp>
            <p:nvCxnSpPr>
              <p:cNvPr id="45" name="直接连接符 259"/>
              <p:cNvCxnSpPr/>
              <p:nvPr/>
            </p:nvCxnSpPr>
            <p:spPr>
              <a:xfrm rot="5400000">
                <a:off x="3124200" y="838200"/>
                <a:ext cx="1600200" cy="990600"/>
              </a:xfrm>
              <a:prstGeom prst="line">
                <a:avLst/>
              </a:prstGeom>
              <a:noFill/>
              <a:ln w="9525" cap="flat" cmpd="sng" algn="ctr">
                <a:solidFill>
                  <a:sysClr val="windowText" lastClr="000000">
                    <a:alpha val="20000"/>
                  </a:sysClr>
                </a:solidFill>
                <a:prstDash val="dash"/>
              </a:ln>
              <a:effectLst>
                <a:outerShdw blurRad="50800" dist="50800" dir="5400000" algn="ctr" rotWithShape="0">
                  <a:srgbClr val="000000"/>
                </a:outerShdw>
              </a:effectLst>
            </p:spPr>
          </p:cxnSp>
          <p:cxnSp>
            <p:nvCxnSpPr>
              <p:cNvPr id="46" name="直接连接符 260"/>
              <p:cNvCxnSpPr>
                <a:stCxn id="37" idx="0"/>
              </p:cNvCxnSpPr>
              <p:nvPr/>
            </p:nvCxnSpPr>
            <p:spPr>
              <a:xfrm rot="16200000" flipH="1" flipV="1">
                <a:off x="3657598" y="838199"/>
                <a:ext cx="1600201" cy="990600"/>
              </a:xfrm>
              <a:prstGeom prst="line">
                <a:avLst/>
              </a:prstGeom>
              <a:noFill/>
              <a:ln w="9525" cap="flat" cmpd="sng" algn="ctr">
                <a:solidFill>
                  <a:sysClr val="windowText" lastClr="000000">
                    <a:alpha val="20000"/>
                  </a:sysClr>
                </a:solidFill>
                <a:prstDash val="dash"/>
              </a:ln>
              <a:effectLst>
                <a:outerShdw blurRad="50800" dist="50800" dir="5400000" algn="ctr" rotWithShape="0">
                  <a:srgbClr val="000000"/>
                </a:outerShdw>
              </a:effectLst>
            </p:spPr>
          </p:cxnSp>
          <p:cxnSp>
            <p:nvCxnSpPr>
              <p:cNvPr id="47" name="直接连接符 261"/>
              <p:cNvCxnSpPr/>
              <p:nvPr/>
            </p:nvCxnSpPr>
            <p:spPr>
              <a:xfrm rot="5400000">
                <a:off x="4191000" y="838200"/>
                <a:ext cx="1600200" cy="990600"/>
              </a:xfrm>
              <a:prstGeom prst="line">
                <a:avLst/>
              </a:prstGeom>
              <a:noFill/>
              <a:ln w="9525" cap="flat" cmpd="sng" algn="ctr">
                <a:solidFill>
                  <a:sysClr val="windowText" lastClr="000000">
                    <a:alpha val="20000"/>
                  </a:sysClr>
                </a:solidFill>
                <a:prstDash val="dash"/>
              </a:ln>
              <a:effectLst>
                <a:outerShdw blurRad="50800" dist="50800" dir="5400000" algn="ctr" rotWithShape="0">
                  <a:srgbClr val="000000"/>
                </a:outerShdw>
              </a:effectLst>
            </p:spPr>
          </p:cxnSp>
          <p:cxnSp>
            <p:nvCxnSpPr>
              <p:cNvPr id="48" name="直接连接符 262"/>
              <p:cNvCxnSpPr/>
              <p:nvPr/>
            </p:nvCxnSpPr>
            <p:spPr>
              <a:xfrm rot="5400000">
                <a:off x="4762500" y="800100"/>
                <a:ext cx="1600200" cy="1066800"/>
              </a:xfrm>
              <a:prstGeom prst="line">
                <a:avLst/>
              </a:prstGeom>
              <a:noFill/>
              <a:ln w="9525" cap="flat" cmpd="sng" algn="ctr">
                <a:solidFill>
                  <a:sysClr val="windowText" lastClr="000000">
                    <a:alpha val="20000"/>
                  </a:sysClr>
                </a:solidFill>
                <a:prstDash val="dash"/>
              </a:ln>
              <a:effectLst>
                <a:outerShdw blurRad="50800" dist="50800" dir="5400000" algn="ctr" rotWithShape="0">
                  <a:srgbClr val="000000"/>
                </a:outerShdw>
              </a:effectLst>
            </p:spPr>
          </p:cxnSp>
          <p:cxnSp>
            <p:nvCxnSpPr>
              <p:cNvPr id="49" name="直接连接符 263"/>
              <p:cNvCxnSpPr/>
              <p:nvPr/>
            </p:nvCxnSpPr>
            <p:spPr>
              <a:xfrm rot="5400000">
                <a:off x="5333999" y="762000"/>
                <a:ext cx="1600200" cy="1143001"/>
              </a:xfrm>
              <a:prstGeom prst="line">
                <a:avLst/>
              </a:prstGeom>
              <a:noFill/>
              <a:ln w="9525" cap="flat" cmpd="sng" algn="ctr">
                <a:solidFill>
                  <a:sysClr val="windowText" lastClr="000000">
                    <a:alpha val="20000"/>
                  </a:sysClr>
                </a:solidFill>
                <a:prstDash val="dash"/>
              </a:ln>
              <a:effectLst>
                <a:outerShdw blurRad="50800" dist="50800" dir="5400000" algn="ctr" rotWithShape="0">
                  <a:srgbClr val="000000"/>
                </a:outerShdw>
              </a:effectLst>
            </p:spPr>
          </p:cxnSp>
          <p:sp>
            <p:nvSpPr>
              <p:cNvPr id="50" name="椭圆 264"/>
              <p:cNvSpPr/>
              <p:nvPr/>
            </p:nvSpPr>
            <p:spPr>
              <a:xfrm>
                <a:off x="6400800" y="7620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51" name="椭圆 265"/>
              <p:cNvSpPr/>
              <p:nvPr/>
            </p:nvSpPr>
            <p:spPr>
              <a:xfrm>
                <a:off x="6172200" y="10668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52" name="椭圆 266"/>
              <p:cNvSpPr/>
              <p:nvPr/>
            </p:nvSpPr>
            <p:spPr>
              <a:xfrm>
                <a:off x="5943600" y="13716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53" name="椭圆 267"/>
              <p:cNvSpPr/>
              <p:nvPr/>
            </p:nvSpPr>
            <p:spPr>
              <a:xfrm>
                <a:off x="5715000" y="16764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54" name="椭圆 268"/>
              <p:cNvSpPr/>
              <p:nvPr/>
            </p:nvSpPr>
            <p:spPr>
              <a:xfrm>
                <a:off x="5867400" y="7620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55" name="椭圆 269"/>
              <p:cNvSpPr/>
              <p:nvPr/>
            </p:nvSpPr>
            <p:spPr>
              <a:xfrm>
                <a:off x="5638800" y="10668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56" name="椭圆 270"/>
              <p:cNvSpPr/>
              <p:nvPr/>
            </p:nvSpPr>
            <p:spPr>
              <a:xfrm>
                <a:off x="5410200" y="13716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57" name="椭圆 271"/>
              <p:cNvSpPr/>
              <p:nvPr/>
            </p:nvSpPr>
            <p:spPr>
              <a:xfrm>
                <a:off x="5181600" y="16764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58" name="椭圆 272"/>
              <p:cNvSpPr/>
              <p:nvPr/>
            </p:nvSpPr>
            <p:spPr>
              <a:xfrm>
                <a:off x="5257800" y="7620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59" name="椭圆 273"/>
              <p:cNvSpPr/>
              <p:nvPr/>
            </p:nvSpPr>
            <p:spPr>
              <a:xfrm>
                <a:off x="5029200" y="10668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60" name="椭圆 274"/>
              <p:cNvSpPr/>
              <p:nvPr/>
            </p:nvSpPr>
            <p:spPr>
              <a:xfrm>
                <a:off x="4800600" y="13716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61" name="椭圆 275"/>
              <p:cNvSpPr/>
              <p:nvPr/>
            </p:nvSpPr>
            <p:spPr>
              <a:xfrm>
                <a:off x="4572000" y="16764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62" name="椭圆 276"/>
              <p:cNvSpPr/>
              <p:nvPr/>
            </p:nvSpPr>
            <p:spPr>
              <a:xfrm>
                <a:off x="4724400" y="7620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63" name="椭圆 277"/>
              <p:cNvSpPr/>
              <p:nvPr/>
            </p:nvSpPr>
            <p:spPr>
              <a:xfrm>
                <a:off x="4495800" y="10668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64" name="椭圆 278"/>
              <p:cNvSpPr/>
              <p:nvPr/>
            </p:nvSpPr>
            <p:spPr>
              <a:xfrm>
                <a:off x="4267200" y="13716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65" name="椭圆 279"/>
              <p:cNvSpPr/>
              <p:nvPr/>
            </p:nvSpPr>
            <p:spPr>
              <a:xfrm>
                <a:off x="4038600" y="16764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66" name="椭圆 280"/>
              <p:cNvSpPr/>
              <p:nvPr/>
            </p:nvSpPr>
            <p:spPr>
              <a:xfrm>
                <a:off x="4191000" y="7620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67" name="椭圆 281"/>
              <p:cNvSpPr/>
              <p:nvPr/>
            </p:nvSpPr>
            <p:spPr>
              <a:xfrm>
                <a:off x="3962400" y="10668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68" name="椭圆 282"/>
              <p:cNvSpPr/>
              <p:nvPr/>
            </p:nvSpPr>
            <p:spPr>
              <a:xfrm>
                <a:off x="3733800" y="13716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69" name="椭圆 283"/>
              <p:cNvSpPr/>
              <p:nvPr/>
            </p:nvSpPr>
            <p:spPr>
              <a:xfrm>
                <a:off x="3505200" y="16764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70" name="椭圆 284"/>
              <p:cNvSpPr/>
              <p:nvPr/>
            </p:nvSpPr>
            <p:spPr>
              <a:xfrm>
                <a:off x="3657600" y="7620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71" name="椭圆 285"/>
              <p:cNvSpPr/>
              <p:nvPr/>
            </p:nvSpPr>
            <p:spPr>
              <a:xfrm>
                <a:off x="3429000" y="10668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72" name="椭圆 286"/>
              <p:cNvSpPr/>
              <p:nvPr/>
            </p:nvSpPr>
            <p:spPr>
              <a:xfrm>
                <a:off x="3200400" y="13716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73" name="椭圆 287"/>
              <p:cNvSpPr/>
              <p:nvPr/>
            </p:nvSpPr>
            <p:spPr>
              <a:xfrm>
                <a:off x="2971800" y="16764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74" name="椭圆 288"/>
              <p:cNvSpPr/>
              <p:nvPr/>
            </p:nvSpPr>
            <p:spPr>
              <a:xfrm>
                <a:off x="3200400" y="7620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75" name="椭圆 289"/>
              <p:cNvSpPr/>
              <p:nvPr/>
            </p:nvSpPr>
            <p:spPr>
              <a:xfrm>
                <a:off x="2971800" y="10668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76" name="椭圆 290"/>
              <p:cNvSpPr/>
              <p:nvPr/>
            </p:nvSpPr>
            <p:spPr>
              <a:xfrm>
                <a:off x="2743200" y="13716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77" name="椭圆 291"/>
              <p:cNvSpPr/>
              <p:nvPr/>
            </p:nvSpPr>
            <p:spPr>
              <a:xfrm>
                <a:off x="2514600" y="16764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78" name="椭圆 292"/>
              <p:cNvSpPr/>
              <p:nvPr/>
            </p:nvSpPr>
            <p:spPr>
              <a:xfrm>
                <a:off x="2667000" y="7620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79" name="椭圆 293"/>
              <p:cNvSpPr/>
              <p:nvPr/>
            </p:nvSpPr>
            <p:spPr>
              <a:xfrm>
                <a:off x="2438400" y="10668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80" name="椭圆 294"/>
              <p:cNvSpPr/>
              <p:nvPr/>
            </p:nvSpPr>
            <p:spPr>
              <a:xfrm>
                <a:off x="2209800" y="13716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sp>
            <p:nvSpPr>
              <p:cNvPr id="81" name="椭圆 295"/>
              <p:cNvSpPr/>
              <p:nvPr/>
            </p:nvSpPr>
            <p:spPr>
              <a:xfrm>
                <a:off x="1981200" y="1676400"/>
                <a:ext cx="152400" cy="1524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endParaRPr lang="zh-CN" altLang="en-US" kern="0">
                  <a:solidFill>
                    <a:prstClr val="white"/>
                  </a:solidFill>
                  <a:latin typeface="Arial"/>
                </a:endParaRPr>
              </a:p>
            </p:txBody>
          </p:sp>
        </p:grpSp>
        <p:cxnSp>
          <p:nvCxnSpPr>
            <p:cNvPr id="17" name="直接连接符 301"/>
            <p:cNvCxnSpPr/>
            <p:nvPr/>
          </p:nvCxnSpPr>
          <p:spPr>
            <a:xfrm rot="10800000" flipV="1">
              <a:off x="3124202" y="2590800"/>
              <a:ext cx="228599" cy="2"/>
            </a:xfrm>
            <a:prstGeom prst="line">
              <a:avLst/>
            </a:prstGeom>
            <a:noFill/>
            <a:ln w="31750" cap="flat" cmpd="sng" algn="ctr">
              <a:solidFill>
                <a:sysClr val="windowText" lastClr="000000"/>
              </a:solidFill>
              <a:prstDash val="solid"/>
            </a:ln>
            <a:effectLst/>
          </p:spPr>
        </p:cxnSp>
        <p:cxnSp>
          <p:nvCxnSpPr>
            <p:cNvPr id="18" name="直接连接符 306"/>
            <p:cNvCxnSpPr>
              <a:stCxn id="55" idx="2"/>
            </p:cNvCxnSpPr>
            <p:nvPr/>
          </p:nvCxnSpPr>
          <p:spPr>
            <a:xfrm rot="10800000" flipV="1">
              <a:off x="3962402" y="2575560"/>
              <a:ext cx="396238" cy="167642"/>
            </a:xfrm>
            <a:prstGeom prst="line">
              <a:avLst/>
            </a:prstGeom>
            <a:noFill/>
            <a:ln w="31750" cap="flat" cmpd="sng" algn="ctr">
              <a:solidFill>
                <a:sysClr val="windowText" lastClr="000000"/>
              </a:solidFill>
              <a:prstDash val="solid"/>
            </a:ln>
            <a:effectLst/>
          </p:spPr>
        </p:cxnSp>
        <p:cxnSp>
          <p:nvCxnSpPr>
            <p:cNvPr id="19" name="直接连接符 309"/>
            <p:cNvCxnSpPr>
              <a:stCxn id="60" idx="7"/>
            </p:cNvCxnSpPr>
            <p:nvPr/>
          </p:nvCxnSpPr>
          <p:spPr>
            <a:xfrm rot="16200000" flipV="1">
              <a:off x="3766130" y="2558471"/>
              <a:ext cx="287711" cy="47569"/>
            </a:xfrm>
            <a:prstGeom prst="line">
              <a:avLst/>
            </a:prstGeom>
            <a:noFill/>
            <a:ln w="31750" cap="flat" cmpd="sng" algn="ctr">
              <a:solidFill>
                <a:sysClr val="windowText" lastClr="000000"/>
              </a:solidFill>
              <a:prstDash val="solid"/>
            </a:ln>
            <a:effectLst/>
          </p:spPr>
        </p:cxnSp>
        <p:cxnSp>
          <p:nvCxnSpPr>
            <p:cNvPr id="20" name="直接连接符 312"/>
            <p:cNvCxnSpPr>
              <a:stCxn id="55" idx="2"/>
            </p:cNvCxnSpPr>
            <p:nvPr/>
          </p:nvCxnSpPr>
          <p:spPr>
            <a:xfrm rot="10800000">
              <a:off x="3886200" y="2377442"/>
              <a:ext cx="472440" cy="198118"/>
            </a:xfrm>
            <a:prstGeom prst="line">
              <a:avLst/>
            </a:prstGeom>
            <a:noFill/>
            <a:ln w="31750" cap="flat" cmpd="sng" algn="ctr">
              <a:solidFill>
                <a:sysClr val="windowText" lastClr="000000"/>
              </a:solidFill>
              <a:prstDash val="solid"/>
            </a:ln>
            <a:effectLst/>
          </p:spPr>
        </p:cxnSp>
        <p:cxnSp>
          <p:nvCxnSpPr>
            <p:cNvPr id="21" name="直接连接符 314"/>
            <p:cNvCxnSpPr>
              <a:stCxn id="76" idx="4"/>
            </p:cNvCxnSpPr>
            <p:nvPr/>
          </p:nvCxnSpPr>
          <p:spPr>
            <a:xfrm rot="5400000" flipH="1">
              <a:off x="2484120" y="2621280"/>
              <a:ext cx="60960" cy="304800"/>
            </a:xfrm>
            <a:prstGeom prst="line">
              <a:avLst/>
            </a:prstGeom>
            <a:noFill/>
            <a:ln w="31750" cap="flat" cmpd="sng" algn="ctr">
              <a:solidFill>
                <a:sysClr val="windowText" lastClr="000000"/>
              </a:solidFill>
              <a:prstDash val="solid"/>
            </a:ln>
            <a:effectLst/>
          </p:spPr>
        </p:cxnSp>
        <p:cxnSp>
          <p:nvCxnSpPr>
            <p:cNvPr id="22" name="直接连接符 316"/>
            <p:cNvCxnSpPr>
              <a:stCxn id="77" idx="7"/>
            </p:cNvCxnSpPr>
            <p:nvPr/>
          </p:nvCxnSpPr>
          <p:spPr>
            <a:xfrm rot="16200000" flipV="1">
              <a:off x="2379290" y="2726111"/>
              <a:ext cx="318191" cy="47569"/>
            </a:xfrm>
            <a:prstGeom prst="line">
              <a:avLst/>
            </a:prstGeom>
            <a:noFill/>
            <a:ln w="31750" cap="flat" cmpd="sng" algn="ctr">
              <a:solidFill>
                <a:sysClr val="windowText" lastClr="000000"/>
              </a:solidFill>
              <a:prstDash val="solid"/>
            </a:ln>
            <a:effectLst/>
          </p:spPr>
        </p:cxnSp>
        <p:cxnSp>
          <p:nvCxnSpPr>
            <p:cNvPr id="23" name="直接连接符 318"/>
            <p:cNvCxnSpPr>
              <a:stCxn id="71" idx="5"/>
            </p:cNvCxnSpPr>
            <p:nvPr/>
          </p:nvCxnSpPr>
          <p:spPr>
            <a:xfrm rot="5400000" flipH="1">
              <a:off x="2956560" y="2453641"/>
              <a:ext cx="17089" cy="291409"/>
            </a:xfrm>
            <a:prstGeom prst="line">
              <a:avLst/>
            </a:prstGeom>
            <a:noFill/>
            <a:ln w="31750" cap="flat" cmpd="sng" algn="ctr">
              <a:solidFill>
                <a:sysClr val="windowText" lastClr="000000"/>
              </a:solidFill>
              <a:prstDash val="solid"/>
            </a:ln>
            <a:effectLst/>
          </p:spPr>
        </p:cxnSp>
        <p:cxnSp>
          <p:nvCxnSpPr>
            <p:cNvPr id="24" name="直接连接符 320"/>
            <p:cNvCxnSpPr>
              <a:stCxn id="68" idx="2"/>
            </p:cNvCxnSpPr>
            <p:nvPr/>
          </p:nvCxnSpPr>
          <p:spPr>
            <a:xfrm rot="10800000">
              <a:off x="2819402" y="2590802"/>
              <a:ext cx="396239" cy="167639"/>
            </a:xfrm>
            <a:prstGeom prst="line">
              <a:avLst/>
            </a:prstGeom>
            <a:noFill/>
            <a:ln w="31750" cap="flat" cmpd="sng" algn="ctr">
              <a:solidFill>
                <a:sysClr val="windowText" lastClr="000000"/>
              </a:solidFill>
              <a:prstDash val="solid"/>
            </a:ln>
            <a:effectLst/>
          </p:spPr>
        </p:cxnSp>
        <p:cxnSp>
          <p:nvCxnSpPr>
            <p:cNvPr id="25" name="直接连接符 322"/>
            <p:cNvCxnSpPr>
              <a:stCxn id="68" idx="2"/>
            </p:cNvCxnSpPr>
            <p:nvPr/>
          </p:nvCxnSpPr>
          <p:spPr>
            <a:xfrm rot="10800000">
              <a:off x="3048002" y="2590802"/>
              <a:ext cx="167639" cy="167639"/>
            </a:xfrm>
            <a:prstGeom prst="line">
              <a:avLst/>
            </a:prstGeom>
            <a:noFill/>
            <a:ln w="31750" cap="flat" cmpd="sng" algn="ctr">
              <a:solidFill>
                <a:sysClr val="windowText" lastClr="000000"/>
              </a:solidFill>
              <a:prstDash val="solid"/>
            </a:ln>
            <a:effectLst/>
          </p:spPr>
        </p:cxnSp>
        <p:cxnSp>
          <p:nvCxnSpPr>
            <p:cNvPr id="26" name="直接连接符 325"/>
            <p:cNvCxnSpPr>
              <a:stCxn id="68" idx="7"/>
            </p:cNvCxnSpPr>
            <p:nvPr/>
          </p:nvCxnSpPr>
          <p:spPr>
            <a:xfrm rot="5400000" flipH="1" flipV="1">
              <a:off x="3255590" y="2628900"/>
              <a:ext cx="135310" cy="59112"/>
            </a:xfrm>
            <a:prstGeom prst="line">
              <a:avLst/>
            </a:prstGeom>
            <a:noFill/>
            <a:ln w="31750" cap="flat" cmpd="sng" algn="ctr">
              <a:solidFill>
                <a:sysClr val="windowText" lastClr="000000"/>
              </a:solidFill>
              <a:prstDash val="solid"/>
            </a:ln>
            <a:effectLst/>
          </p:spPr>
        </p:cxnSp>
        <p:cxnSp>
          <p:nvCxnSpPr>
            <p:cNvPr id="27" name="直接连接符 327"/>
            <p:cNvCxnSpPr>
              <a:stCxn id="80" idx="6"/>
              <a:endCxn id="79" idx="6"/>
            </p:cNvCxnSpPr>
            <p:nvPr/>
          </p:nvCxnSpPr>
          <p:spPr>
            <a:xfrm flipV="1">
              <a:off x="2392680" y="2575560"/>
              <a:ext cx="137160" cy="182880"/>
            </a:xfrm>
            <a:prstGeom prst="line">
              <a:avLst/>
            </a:prstGeom>
            <a:noFill/>
            <a:ln w="31750" cap="flat" cmpd="sng" algn="ctr">
              <a:solidFill>
                <a:sysClr val="windowText" lastClr="000000"/>
              </a:solidFill>
              <a:prstDash val="solid"/>
            </a:ln>
            <a:effectLst/>
          </p:spPr>
        </p:cxnSp>
        <p:cxnSp>
          <p:nvCxnSpPr>
            <p:cNvPr id="28" name="直接连接符 333"/>
            <p:cNvCxnSpPr>
              <a:stCxn id="77" idx="6"/>
              <a:endCxn id="76" idx="3"/>
            </p:cNvCxnSpPr>
            <p:nvPr/>
          </p:nvCxnSpPr>
          <p:spPr>
            <a:xfrm flipV="1">
              <a:off x="2575560" y="2790769"/>
              <a:ext cx="59111" cy="150551"/>
            </a:xfrm>
            <a:prstGeom prst="line">
              <a:avLst/>
            </a:prstGeom>
            <a:noFill/>
            <a:ln w="31750" cap="flat" cmpd="sng" algn="ctr">
              <a:solidFill>
                <a:sysClr val="windowText" lastClr="000000"/>
              </a:solidFill>
              <a:prstDash val="solid"/>
            </a:ln>
            <a:effectLst/>
          </p:spPr>
        </p:cxnSp>
        <p:cxnSp>
          <p:nvCxnSpPr>
            <p:cNvPr id="29" name="直接连接符 336"/>
            <p:cNvCxnSpPr>
              <a:stCxn id="76" idx="1"/>
            </p:cNvCxnSpPr>
            <p:nvPr/>
          </p:nvCxnSpPr>
          <p:spPr>
            <a:xfrm rot="16200000" flipV="1">
              <a:off x="2506981" y="2598421"/>
              <a:ext cx="135310" cy="120070"/>
            </a:xfrm>
            <a:prstGeom prst="line">
              <a:avLst/>
            </a:prstGeom>
            <a:noFill/>
            <a:ln w="31750" cap="flat" cmpd="sng" algn="ctr">
              <a:solidFill>
                <a:sysClr val="windowText" lastClr="000000"/>
              </a:solidFill>
              <a:prstDash val="solid"/>
            </a:ln>
            <a:effectLst/>
          </p:spPr>
        </p:cxnSp>
        <p:cxnSp>
          <p:nvCxnSpPr>
            <p:cNvPr id="30" name="直接连接符 338"/>
            <p:cNvCxnSpPr>
              <a:stCxn id="77" idx="0"/>
              <a:endCxn id="80" idx="5"/>
            </p:cNvCxnSpPr>
            <p:nvPr/>
          </p:nvCxnSpPr>
          <p:spPr>
            <a:xfrm rot="16200000" flipV="1">
              <a:off x="2402150" y="2767909"/>
              <a:ext cx="104831" cy="150551"/>
            </a:xfrm>
            <a:prstGeom prst="line">
              <a:avLst/>
            </a:prstGeom>
            <a:noFill/>
            <a:ln w="31750" cap="flat" cmpd="sng" algn="ctr">
              <a:solidFill>
                <a:sysClr val="windowText" lastClr="000000"/>
              </a:solidFill>
              <a:prstDash val="solid"/>
            </a:ln>
            <a:effectLst/>
          </p:spPr>
        </p:cxnSp>
        <p:cxnSp>
          <p:nvCxnSpPr>
            <p:cNvPr id="31" name="直接连接符 404"/>
            <p:cNvCxnSpPr>
              <a:stCxn id="52" idx="4"/>
              <a:endCxn id="57" idx="5"/>
            </p:cNvCxnSpPr>
            <p:nvPr/>
          </p:nvCxnSpPr>
          <p:spPr>
            <a:xfrm rot="5400000">
              <a:off x="4290061" y="2676469"/>
              <a:ext cx="169489" cy="424871"/>
            </a:xfrm>
            <a:prstGeom prst="line">
              <a:avLst/>
            </a:prstGeom>
            <a:noFill/>
            <a:ln w="31750" cap="flat" cmpd="sng" algn="ctr">
              <a:solidFill>
                <a:sysClr val="windowText" lastClr="000000"/>
              </a:solidFill>
              <a:prstDash val="solid"/>
            </a:ln>
            <a:effectLst/>
          </p:spPr>
        </p:cxnSp>
        <p:cxnSp>
          <p:nvCxnSpPr>
            <p:cNvPr id="32" name="直接连接符 407"/>
            <p:cNvCxnSpPr>
              <a:stCxn id="50" idx="1"/>
            </p:cNvCxnSpPr>
            <p:nvPr/>
          </p:nvCxnSpPr>
          <p:spPr>
            <a:xfrm rot="16200000" flipH="1" flipV="1">
              <a:off x="4692072" y="2240280"/>
              <a:ext cx="17089" cy="257229"/>
            </a:xfrm>
            <a:prstGeom prst="line">
              <a:avLst/>
            </a:prstGeom>
            <a:noFill/>
            <a:ln w="31750" cap="flat" cmpd="sng" algn="ctr">
              <a:solidFill>
                <a:sysClr val="windowText" lastClr="000000"/>
              </a:solidFill>
              <a:prstDash val="solid"/>
            </a:ln>
            <a:effectLst/>
          </p:spPr>
        </p:cxnSp>
        <p:cxnSp>
          <p:nvCxnSpPr>
            <p:cNvPr id="33" name="直接连接符 411"/>
            <p:cNvCxnSpPr>
              <a:stCxn id="64" idx="3"/>
            </p:cNvCxnSpPr>
            <p:nvPr/>
          </p:nvCxnSpPr>
          <p:spPr>
            <a:xfrm rot="5400000">
              <a:off x="3307081" y="2668851"/>
              <a:ext cx="120073" cy="363909"/>
            </a:xfrm>
            <a:prstGeom prst="line">
              <a:avLst/>
            </a:prstGeom>
            <a:noFill/>
            <a:ln w="31750" cap="flat" cmpd="sng" algn="ctr">
              <a:solidFill>
                <a:sysClr val="windowText" lastClr="000000"/>
              </a:solidFill>
              <a:prstDash val="solid"/>
            </a:ln>
            <a:effectLst/>
          </p:spPr>
        </p:cxnSp>
        <p:cxnSp>
          <p:nvCxnSpPr>
            <p:cNvPr id="34" name="直接连接符 413"/>
            <p:cNvCxnSpPr>
              <a:stCxn id="66" idx="2"/>
            </p:cNvCxnSpPr>
            <p:nvPr/>
          </p:nvCxnSpPr>
          <p:spPr>
            <a:xfrm rot="10800000">
              <a:off x="3276600" y="2377442"/>
              <a:ext cx="213360" cy="15238"/>
            </a:xfrm>
            <a:prstGeom prst="line">
              <a:avLst/>
            </a:prstGeom>
            <a:noFill/>
            <a:ln w="31750" cap="flat" cmpd="sng" algn="ctr">
              <a:solidFill>
                <a:sysClr val="windowText" lastClr="000000"/>
              </a:solidFill>
              <a:prstDash val="solid"/>
            </a:ln>
            <a:effectLst/>
          </p:spPr>
        </p:cxnSp>
        <p:cxnSp>
          <p:nvCxnSpPr>
            <p:cNvPr id="35" name="直接连接符 415"/>
            <p:cNvCxnSpPr/>
            <p:nvPr/>
          </p:nvCxnSpPr>
          <p:spPr>
            <a:xfrm rot="16200000" flipV="1">
              <a:off x="2522221" y="2583179"/>
              <a:ext cx="441958" cy="152400"/>
            </a:xfrm>
            <a:prstGeom prst="line">
              <a:avLst/>
            </a:prstGeom>
            <a:noFill/>
            <a:ln w="31750" cap="flat" cmpd="sng" algn="ctr">
              <a:solidFill>
                <a:sysClr val="windowText" lastClr="000000"/>
              </a:solidFill>
              <a:prstDash val="solid"/>
            </a:ln>
            <a:effectLst/>
          </p:spPr>
        </p:cxnSp>
        <p:cxnSp>
          <p:nvCxnSpPr>
            <p:cNvPr id="36" name="直接连接符 417"/>
            <p:cNvCxnSpPr>
              <a:endCxn id="61" idx="1"/>
            </p:cNvCxnSpPr>
            <p:nvPr/>
          </p:nvCxnSpPr>
          <p:spPr>
            <a:xfrm rot="5400000">
              <a:off x="3581400" y="2741352"/>
              <a:ext cx="318191" cy="17087"/>
            </a:xfrm>
            <a:prstGeom prst="line">
              <a:avLst/>
            </a:prstGeom>
            <a:noFill/>
            <a:ln w="31750" cap="flat" cmpd="sng" algn="ctr">
              <a:solidFill>
                <a:sysClr val="windowText" lastClr="000000"/>
              </a:solidFill>
              <a:prstDash val="solid"/>
            </a:ln>
            <a:effectLst/>
          </p:spPr>
        </p:cxnSp>
      </p:grpSp>
      <p:sp>
        <p:nvSpPr>
          <p:cNvPr id="14" name="Title 1"/>
          <p:cNvSpPr txBox="1">
            <a:spLocks/>
          </p:cNvSpPr>
          <p:nvPr/>
        </p:nvSpPr>
        <p:spPr>
          <a:xfrm>
            <a:off x="5585562" y="1142270"/>
            <a:ext cx="1805477" cy="225941"/>
          </a:xfrm>
          <a:prstGeom prst="rect">
            <a:avLst/>
          </a:prstGeom>
        </p:spPr>
        <p:txBody>
          <a:bodyPr anchor="ctr"/>
          <a:lstStyle/>
          <a:p>
            <a:pPr algn="ctr">
              <a:defRPr/>
            </a:pPr>
            <a:endParaRPr lang="en-US" sz="1600" b="1" kern="0" dirty="0">
              <a:solidFill>
                <a:prstClr val="black"/>
              </a:solidFill>
              <a:latin typeface="Tahoma" pitchFamily="34" charset="0"/>
              <a:ea typeface="Tahoma" pitchFamily="34" charset="0"/>
              <a:cs typeface="Tahoma" pitchFamily="34" charset="0"/>
            </a:endParaRPr>
          </a:p>
        </p:txBody>
      </p:sp>
      <p:sp>
        <p:nvSpPr>
          <p:cNvPr id="15" name="Title 1"/>
          <p:cNvSpPr txBox="1">
            <a:spLocks/>
          </p:cNvSpPr>
          <p:nvPr/>
        </p:nvSpPr>
        <p:spPr>
          <a:xfrm>
            <a:off x="5334005" y="2211654"/>
            <a:ext cx="2575911" cy="150549"/>
          </a:xfrm>
          <a:prstGeom prst="rect">
            <a:avLst/>
          </a:prstGeom>
        </p:spPr>
        <p:txBody>
          <a:bodyPr anchor="ctr"/>
          <a:lstStyle/>
          <a:p>
            <a:pPr algn="ctr">
              <a:defRPr/>
            </a:pPr>
            <a:endParaRPr lang="en-US" sz="1400" b="1" kern="0" dirty="0">
              <a:solidFill>
                <a:prstClr val="black"/>
              </a:solidFill>
              <a:latin typeface="Tahoma" pitchFamily="34" charset="0"/>
              <a:ea typeface="Tahoma" pitchFamily="34" charset="0"/>
              <a:cs typeface="Tahoma" pitchFamily="34" charset="0"/>
            </a:endParaRPr>
          </a:p>
        </p:txBody>
      </p:sp>
      <p:sp>
        <p:nvSpPr>
          <p:cNvPr id="105" name="TextBox 104"/>
          <p:cNvSpPr txBox="1"/>
          <p:nvPr/>
        </p:nvSpPr>
        <p:spPr>
          <a:xfrm>
            <a:off x="4409094" y="5095848"/>
            <a:ext cx="3324171" cy="1292662"/>
          </a:xfrm>
          <a:prstGeom prst="rect">
            <a:avLst/>
          </a:prstGeom>
          <a:noFill/>
        </p:spPr>
        <p:txBody>
          <a:bodyPr wrap="square" rtlCol="0">
            <a:spAutoFit/>
          </a:bodyPr>
          <a:lstStyle/>
          <a:p>
            <a:r>
              <a:rPr lang="en-US" sz="1400" b="1" i="1" dirty="0">
                <a:solidFill>
                  <a:prstClr val="black"/>
                </a:solidFill>
              </a:rPr>
              <a:t>Change Detection: </a:t>
            </a:r>
          </a:p>
          <a:p>
            <a:r>
              <a:rPr lang="en-US" sz="1400" b="1" i="1" dirty="0">
                <a:solidFill>
                  <a:prstClr val="black"/>
                </a:solidFill>
              </a:rPr>
              <a:t>Monitoring Ecosystem Distrubances</a:t>
            </a:r>
          </a:p>
          <a:p>
            <a:pPr marL="171442" indent="-171442">
              <a:buFont typeface="Arial" panose="020B0604020202020204" pitchFamily="34" charset="0"/>
              <a:buChar char="•"/>
            </a:pPr>
            <a:r>
              <a:rPr lang="en-US" sz="1000" dirty="0">
                <a:solidFill>
                  <a:srgbClr val="C00000"/>
                </a:solidFill>
                <a:cs typeface="Calibri"/>
                <a:sym typeface="Arial" charset="0"/>
              </a:rPr>
              <a:t>Robust scoring techniques for identifying  diverse changes in spatio-temporal data </a:t>
            </a:r>
          </a:p>
          <a:p>
            <a:pPr marL="171442" indent="-171442">
              <a:buFont typeface="Arial" panose="020B0604020202020204" pitchFamily="34" charset="0"/>
              <a:buChar char="•"/>
            </a:pPr>
            <a:r>
              <a:rPr lang="en-US" sz="1000" dirty="0">
                <a:solidFill>
                  <a:srgbClr val="0070C0"/>
                </a:solidFill>
                <a:cs typeface="Arial" charset="0"/>
                <a:sym typeface="Arial" charset="0"/>
              </a:rPr>
              <a:t>Created a comprehensive catalogue of global changes in surface water and vegetation, e.g. fires and deforestation.</a:t>
            </a:r>
            <a:endParaRPr lang="en-US" sz="1200" b="1" i="1" dirty="0">
              <a:solidFill>
                <a:prstClr val="black"/>
              </a:solidFill>
            </a:endParaRPr>
          </a:p>
        </p:txBody>
      </p:sp>
      <p:pic>
        <p:nvPicPr>
          <p:cNvPr id="106" name="Global Animation 2-28-201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982555" y="3827052"/>
            <a:ext cx="2057492" cy="1202825"/>
          </a:xfrm>
          <a:prstGeom prst="rect">
            <a:avLst/>
          </a:prstGeom>
        </p:spPr>
      </p:pic>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83018" y="1142270"/>
            <a:ext cx="2247881" cy="1358195"/>
          </a:xfrm>
          <a:prstGeom prst="rect">
            <a:avLst/>
          </a:prstGeom>
        </p:spPr>
      </p:pic>
      <p:sp>
        <p:nvSpPr>
          <p:cNvPr id="97" name="TextBox 96"/>
          <p:cNvSpPr txBox="1"/>
          <p:nvPr/>
        </p:nvSpPr>
        <p:spPr>
          <a:xfrm>
            <a:off x="1624365" y="96565"/>
            <a:ext cx="8943279" cy="738664"/>
          </a:xfrm>
          <a:prstGeom prst="rect">
            <a:avLst/>
          </a:prstGeom>
          <a:noFill/>
        </p:spPr>
        <p:txBody>
          <a:bodyPr wrap="square" rtlCol="0">
            <a:spAutoFit/>
          </a:bodyPr>
          <a:lstStyle/>
          <a:p>
            <a:r>
              <a:rPr lang="en-US" sz="2400" b="1" dirty="0">
                <a:solidFill>
                  <a:prstClr val="black"/>
                </a:solidFill>
                <a:latin typeface="Tahoma" panose="020B0604030504040204" pitchFamily="34" charset="0"/>
                <a:ea typeface="Tahoma" panose="020B0604030504040204" pitchFamily="34" charset="0"/>
                <a:cs typeface="Tahoma" panose="020B0604030504040204" pitchFamily="34" charset="0"/>
              </a:rPr>
              <a:t>Understanding Climate Change: A Data-driven Approach</a:t>
            </a:r>
          </a:p>
          <a:p>
            <a:r>
              <a:rPr lang="en-US" dirty="0">
                <a:solidFill>
                  <a:prstClr val="black"/>
                </a:solidFill>
                <a:latin typeface="Tahoma" panose="020B0604030504040204" pitchFamily="34" charset="0"/>
                <a:ea typeface="Tahoma" panose="020B0604030504040204" pitchFamily="34" charset="0"/>
                <a:cs typeface="Tahoma" panose="020B0604030504040204" pitchFamily="34" charset="0"/>
              </a:rPr>
              <a:t>Research Highlights</a:t>
            </a:r>
            <a:endParaRPr lang="en-US" sz="20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7819425" y="6488180"/>
            <a:ext cx="2119490" cy="254044"/>
          </a:xfrm>
          <a:prstGeom prst="rect">
            <a:avLst/>
          </a:prstGeom>
        </p:spPr>
        <p:txBody>
          <a:bodyPr wrap="none">
            <a:spAutoFit/>
          </a:bodyPr>
          <a:lstStyle/>
          <a:p>
            <a:pPr algn="ctr"/>
            <a:r>
              <a:rPr lang="en-US" sz="1051" b="1" i="1" u="sng" dirty="0">
                <a:solidFill>
                  <a:srgbClr val="1F497D"/>
                </a:solidFill>
                <a:hlinkClick r:id="rId10"/>
              </a:rPr>
              <a:t>http://climatechange.cs.umn.edu/</a:t>
            </a:r>
            <a:endParaRPr lang="en-US" sz="1051" b="1" i="1" u="sng" dirty="0">
              <a:solidFill>
                <a:srgbClr val="1F497D"/>
              </a:solidFill>
            </a:endParaRPr>
          </a:p>
        </p:txBody>
      </p:sp>
    </p:spTree>
    <p:extLst>
      <p:ext uri="{BB962C8B-B14F-4D97-AF65-F5344CB8AC3E}">
        <p14:creationId xmlns:p14="http://schemas.microsoft.com/office/powerpoint/2010/main" val="1129253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95" fill="hold"/>
                                        <p:tgtEl>
                                          <p:spTgt spid="10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6"/>
                                        </p:tgtEl>
                                      </p:cBhvr>
                                    </p:cmd>
                                  </p:childTnLst>
                                </p:cTn>
                              </p:par>
                            </p:childTnLst>
                          </p:cTn>
                        </p:par>
                      </p:childTnLst>
                    </p:cTn>
                  </p:par>
                </p:childTnLst>
              </p:cTn>
              <p:nextCondLst>
                <p:cond evt="onClick" delay="0">
                  <p:tgtEl>
                    <p:spTgt spid="106"/>
                  </p:tgtEl>
                </p:cond>
              </p:nextCondLst>
            </p:seq>
            <p:video>
              <p:cMediaNode vol="80000">
                <p:cTn id="12" repeatCount="indefinite" fill="hold" display="0">
                  <p:stCondLst>
                    <p:cond delay="indefinite"/>
                  </p:stCondLst>
                </p:cTn>
                <p:tgtEl>
                  <p:spTgt spid="10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5F02-7FD7-488A-8D76-2FAAC23C891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6E878A8-FB7E-432A-A289-4011E492B659}"/>
              </a:ext>
            </a:extLst>
          </p:cNvPr>
          <p:cNvSpPr>
            <a:spLocks noGrp="1"/>
          </p:cNvSpPr>
          <p:nvPr>
            <p:ph idx="1"/>
          </p:nvPr>
        </p:nvSpPr>
        <p:spPr>
          <a:xfrm>
            <a:off x="838200" y="1477108"/>
            <a:ext cx="10515600" cy="4699855"/>
          </a:xfrm>
        </p:spPr>
        <p:txBody>
          <a:bodyPr>
            <a:normAutofit/>
          </a:bodyPr>
          <a:lstStyle/>
          <a:p>
            <a:r>
              <a:rPr lang="en-US" sz="3600" dirty="0"/>
              <a:t>Monitoring the </a:t>
            </a:r>
            <a:r>
              <a:rPr lang="en-US" sz="3600" dirty="0" err="1"/>
              <a:t>spatio</a:t>
            </a:r>
            <a:r>
              <a:rPr lang="en-US" sz="3600" dirty="0"/>
              <a:t>-temporal pattern of disease infections using remote sensing data</a:t>
            </a:r>
          </a:p>
          <a:p>
            <a:pPr lvl="1"/>
            <a:r>
              <a:rPr lang="en-US" sz="3200" dirty="0">
                <a:solidFill>
                  <a:schemeClr val="accent3"/>
                </a:solidFill>
              </a:rPr>
              <a:t>Potential of using remote sensing data in monitoring large-scale changes</a:t>
            </a:r>
          </a:p>
          <a:p>
            <a:pPr lvl="1"/>
            <a:r>
              <a:rPr lang="en-US" sz="3200" b="1" dirty="0"/>
              <a:t>RS for studying effects of climate change on epidemics</a:t>
            </a:r>
          </a:p>
          <a:p>
            <a:pPr lvl="1"/>
            <a:r>
              <a:rPr lang="en-US" sz="3200" dirty="0">
                <a:solidFill>
                  <a:schemeClr val="accent3"/>
                </a:solidFill>
              </a:rPr>
              <a:t>RS for studying impacts of the pandemic</a:t>
            </a:r>
          </a:p>
          <a:p>
            <a:pPr lvl="1"/>
            <a:r>
              <a:rPr lang="en-US" sz="3200" dirty="0">
                <a:solidFill>
                  <a:schemeClr val="accent3"/>
                </a:solidFill>
              </a:rPr>
              <a:t>Future directions</a:t>
            </a:r>
          </a:p>
        </p:txBody>
      </p:sp>
    </p:spTree>
    <p:extLst>
      <p:ext uri="{BB962C8B-B14F-4D97-AF65-F5344CB8AC3E}">
        <p14:creationId xmlns:p14="http://schemas.microsoft.com/office/powerpoint/2010/main" val="2183068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00519-EE27-42A5-844B-4B480570B80D}"/>
              </a:ext>
            </a:extLst>
          </p:cNvPr>
          <p:cNvSpPr>
            <a:spLocks noGrp="1"/>
          </p:cNvSpPr>
          <p:nvPr>
            <p:ph type="title"/>
          </p:nvPr>
        </p:nvSpPr>
        <p:spPr/>
        <p:txBody>
          <a:bodyPr/>
          <a:lstStyle/>
          <a:p>
            <a:r>
              <a:rPr lang="en-US" dirty="0"/>
              <a:t>Effects of climate change on epidemics </a:t>
            </a:r>
            <a:br>
              <a:rPr lang="en-US" dirty="0"/>
            </a:br>
            <a:endParaRPr lang="en-US" dirty="0"/>
          </a:p>
        </p:txBody>
      </p:sp>
      <p:sp>
        <p:nvSpPr>
          <p:cNvPr id="3" name="Content Placeholder 2">
            <a:extLst>
              <a:ext uri="{FF2B5EF4-FFF2-40B4-BE49-F238E27FC236}">
                <a16:creationId xmlns:a16="http://schemas.microsoft.com/office/drawing/2014/main" id="{4083E25E-FF4E-4D01-8DD9-CA6BBA3F50B7}"/>
              </a:ext>
            </a:extLst>
          </p:cNvPr>
          <p:cNvSpPr>
            <a:spLocks noGrp="1"/>
          </p:cNvSpPr>
          <p:nvPr>
            <p:ph idx="1"/>
          </p:nvPr>
        </p:nvSpPr>
        <p:spPr>
          <a:xfrm>
            <a:off x="838200" y="1752600"/>
            <a:ext cx="10515600" cy="4424363"/>
          </a:xfrm>
        </p:spPr>
        <p:txBody>
          <a:bodyPr>
            <a:normAutofit/>
          </a:bodyPr>
          <a:lstStyle/>
          <a:p>
            <a:r>
              <a:rPr lang="en-US" sz="2400" dirty="0">
                <a:solidFill>
                  <a:srgbClr val="000000"/>
                </a:solidFill>
              </a:rPr>
              <a:t>C</a:t>
            </a:r>
            <a:r>
              <a:rPr lang="en-US" sz="2400" b="0" i="0" dirty="0">
                <a:solidFill>
                  <a:srgbClr val="000000"/>
                </a:solidFill>
                <a:effectLst/>
              </a:rPr>
              <a:t>ryptosporidiosis (Milwaukee, Wisconsin, USA, in 1993) and </a:t>
            </a:r>
            <a:r>
              <a:rPr lang="en-US" sz="2400" b="0" dirty="0">
                <a:solidFill>
                  <a:srgbClr val="000000"/>
                </a:solidFill>
                <a:effectLst/>
              </a:rPr>
              <a:t>Escherichia coli</a:t>
            </a:r>
            <a:r>
              <a:rPr lang="en-US" sz="2400" b="0" i="0" dirty="0">
                <a:solidFill>
                  <a:srgbClr val="000000"/>
                </a:solidFill>
                <a:effectLst/>
              </a:rPr>
              <a:t> O157 infection (Walkerton, Ontario, Canada, in 2000): Both events were preceded by heavy rains; had highly concentrated sources of pathogens in the form of untreated sewage and animal waste, respectively. (Wilson et al.)</a:t>
            </a:r>
          </a:p>
          <a:p>
            <a:endParaRPr lang="en-US" sz="2400" dirty="0">
              <a:solidFill>
                <a:srgbClr val="000000"/>
              </a:solidFill>
            </a:endParaRPr>
          </a:p>
          <a:p>
            <a:endParaRPr lang="en-US" sz="2400" dirty="0">
              <a:solidFill>
                <a:srgbClr val="000000"/>
              </a:solidFill>
            </a:endParaRPr>
          </a:p>
          <a:p>
            <a:endParaRPr lang="en-US" sz="2400" dirty="0"/>
          </a:p>
        </p:txBody>
      </p:sp>
      <p:sp>
        <p:nvSpPr>
          <p:cNvPr id="5" name="TextBox 4">
            <a:extLst>
              <a:ext uri="{FF2B5EF4-FFF2-40B4-BE49-F238E27FC236}">
                <a16:creationId xmlns:a16="http://schemas.microsoft.com/office/drawing/2014/main" id="{932899B3-C938-48D5-B71B-CDE4938351EE}"/>
              </a:ext>
            </a:extLst>
          </p:cNvPr>
          <p:cNvSpPr txBox="1"/>
          <p:nvPr/>
        </p:nvSpPr>
        <p:spPr>
          <a:xfrm>
            <a:off x="1085722" y="6492875"/>
            <a:ext cx="10562493" cy="276999"/>
          </a:xfrm>
          <a:prstGeom prst="rect">
            <a:avLst/>
          </a:prstGeom>
          <a:noFill/>
        </p:spPr>
        <p:txBody>
          <a:bodyPr wrap="square" rtlCol="0">
            <a:spAutoFit/>
          </a:bodyPr>
          <a:lstStyle/>
          <a:p>
            <a:r>
              <a:rPr lang="en-US" sz="1200" b="0" i="0" dirty="0">
                <a:solidFill>
                  <a:srgbClr val="303030"/>
                </a:solidFill>
                <a:effectLst/>
                <a:latin typeface="arial" panose="020B0604020202020204" pitchFamily="34" charset="0"/>
              </a:rPr>
              <a:t>Wilson ME et al. Disease in evolution: global changes and emergence of infectious diseases. New York: New York Academy of Sciences; 1994</a:t>
            </a:r>
            <a:endParaRPr lang="en-US" sz="12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553837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3250</Words>
  <Application>Microsoft Macintosh PowerPoint</Application>
  <PresentationFormat>Widescreen</PresentationFormat>
  <Paragraphs>444</Paragraphs>
  <Slides>28</Slides>
  <Notes>11</Notes>
  <HiddenSlides>0</HiddenSlides>
  <MMClips>7</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Open Sans</vt:lpstr>
      <vt:lpstr>Roboto</vt:lpstr>
      <vt:lpstr>URWPalladioL-Bold</vt:lpstr>
      <vt:lpstr>URWPalladioL-Roma</vt:lpstr>
      <vt:lpstr>Arial</vt:lpstr>
      <vt:lpstr>Arial</vt:lpstr>
      <vt:lpstr>Calibri</vt:lpstr>
      <vt:lpstr>Calibri Light</vt:lpstr>
      <vt:lpstr>Cambria Math</vt:lpstr>
      <vt:lpstr>Tahoma</vt:lpstr>
      <vt:lpstr>Times New Roman</vt:lpstr>
      <vt:lpstr>Office Theme</vt:lpstr>
      <vt:lpstr>PowerPoint Presentation</vt:lpstr>
      <vt:lpstr>Big Data in Remote Sensing – temporal snapshot model</vt:lpstr>
      <vt:lpstr>Remote Sensing for Health</vt:lpstr>
      <vt:lpstr>Outline</vt:lpstr>
      <vt:lpstr>Example: Global Forest Fires Mapping</vt:lpstr>
      <vt:lpstr>Example: Land Use and Land Cover Study</vt:lpstr>
      <vt:lpstr>PowerPoint Presentation</vt:lpstr>
      <vt:lpstr>Outline</vt:lpstr>
      <vt:lpstr>Effects of climate change on epidemics  </vt:lpstr>
      <vt:lpstr>Effects of climate change on epidemics  </vt:lpstr>
      <vt:lpstr>Feature extraction from RS data</vt:lpstr>
      <vt:lpstr>Use RS to predict cholera outbreaks</vt:lpstr>
      <vt:lpstr>RS research for vector-borne disease</vt:lpstr>
      <vt:lpstr>Other references</vt:lpstr>
      <vt:lpstr>Remote sensing for COVID-19</vt:lpstr>
      <vt:lpstr>Outline</vt:lpstr>
      <vt:lpstr>RS for studying impacts of the pandemic</vt:lpstr>
      <vt:lpstr>RS for studying impacts of the pandemic</vt:lpstr>
      <vt:lpstr>Poverty and Economy</vt:lpstr>
      <vt:lpstr>Other references</vt:lpstr>
      <vt:lpstr>Outline</vt:lpstr>
      <vt:lpstr>Future opportunities</vt:lpstr>
      <vt:lpstr>Advanced machine learning algorithms</vt:lpstr>
      <vt:lpstr>Remote sensing datasets</vt:lpstr>
      <vt:lpstr>Knowledge-guided machine learning</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 Beiyu</dc:creator>
  <cp:lastModifiedBy>Lin, Beiyu</cp:lastModifiedBy>
  <cp:revision>2</cp:revision>
  <dcterms:created xsi:type="dcterms:W3CDTF">2021-04-30T04:58:49Z</dcterms:created>
  <dcterms:modified xsi:type="dcterms:W3CDTF">2021-04-30T05:00:44Z</dcterms:modified>
</cp:coreProperties>
</file>